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8"/>
  </p:notesMasterIdLst>
  <p:sldIdLst>
    <p:sldId id="579" r:id="rId2"/>
    <p:sldId id="417" r:id="rId3"/>
    <p:sldId id="565" r:id="rId4"/>
    <p:sldId id="567" r:id="rId5"/>
    <p:sldId id="598" r:id="rId6"/>
    <p:sldId id="597" r:id="rId7"/>
    <p:sldId id="600" r:id="rId8"/>
    <p:sldId id="389" r:id="rId9"/>
    <p:sldId id="599" r:id="rId10"/>
    <p:sldId id="508" r:id="rId11"/>
    <p:sldId id="507" r:id="rId12"/>
    <p:sldId id="509" r:id="rId13"/>
    <p:sldId id="544" r:id="rId14"/>
    <p:sldId id="499" r:id="rId15"/>
    <p:sldId id="512" r:id="rId16"/>
    <p:sldId id="510" r:id="rId17"/>
    <p:sldId id="511" r:id="rId18"/>
    <p:sldId id="513" r:id="rId19"/>
    <p:sldId id="514" r:id="rId20"/>
    <p:sldId id="515" r:id="rId21"/>
    <p:sldId id="501" r:id="rId22"/>
    <p:sldId id="516" r:id="rId23"/>
    <p:sldId id="521" r:id="rId24"/>
    <p:sldId id="522" r:id="rId25"/>
    <p:sldId id="520" r:id="rId26"/>
    <p:sldId id="518" r:id="rId27"/>
    <p:sldId id="519" r:id="rId28"/>
    <p:sldId id="503" r:id="rId29"/>
    <p:sldId id="524" r:id="rId30"/>
    <p:sldId id="525" r:id="rId31"/>
    <p:sldId id="505" r:id="rId32"/>
    <p:sldId id="523" r:id="rId33"/>
    <p:sldId id="596" r:id="rId34"/>
    <p:sldId id="498" r:id="rId35"/>
    <p:sldId id="526" r:id="rId36"/>
    <p:sldId id="588" r:id="rId37"/>
    <p:sldId id="595" r:id="rId38"/>
    <p:sldId id="529" r:id="rId39"/>
    <p:sldId id="589" r:id="rId40"/>
    <p:sldId id="530" r:id="rId41"/>
    <p:sldId id="531" r:id="rId42"/>
    <p:sldId id="590" r:id="rId43"/>
    <p:sldId id="532" r:id="rId44"/>
    <p:sldId id="540" r:id="rId45"/>
    <p:sldId id="585" r:id="rId46"/>
    <p:sldId id="586" r:id="rId47"/>
    <p:sldId id="539" r:id="rId48"/>
    <p:sldId id="534" r:id="rId49"/>
    <p:sldId id="587" r:id="rId50"/>
    <p:sldId id="533" r:id="rId51"/>
    <p:sldId id="541" r:id="rId52"/>
    <p:sldId id="591" r:id="rId53"/>
    <p:sldId id="536" r:id="rId54"/>
    <p:sldId id="535" r:id="rId55"/>
    <p:sldId id="545" r:id="rId56"/>
    <p:sldId id="594" r:id="rId57"/>
    <p:sldId id="543" r:id="rId58"/>
    <p:sldId id="593" r:id="rId59"/>
    <p:sldId id="584" r:id="rId60"/>
    <p:sldId id="547" r:id="rId61"/>
    <p:sldId id="592" r:id="rId62"/>
    <p:sldId id="546" r:id="rId63"/>
    <p:sldId id="580" r:id="rId64"/>
    <p:sldId id="581" r:id="rId65"/>
    <p:sldId id="582" r:id="rId66"/>
    <p:sldId id="583" r:id="rId6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2026"/>
    <a:srgbClr val="8C1F53"/>
    <a:srgbClr val="C79BAF"/>
    <a:srgbClr val="EBEB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200"/>
    <p:restoredTop sz="96327"/>
  </p:normalViewPr>
  <p:slideViewPr>
    <p:cSldViewPr snapToGrid="0" snapToObjects="1">
      <p:cViewPr varScale="1">
        <p:scale>
          <a:sx n="83" d="100"/>
          <a:sy n="83" d="100"/>
        </p:scale>
        <p:origin x="96" y="786"/>
      </p:cViewPr>
      <p:guideLst/>
    </p:cSldViewPr>
  </p:slideViewPr>
  <p:outlineViewPr>
    <p:cViewPr>
      <p:scale>
        <a:sx n="33" d="100"/>
        <a:sy n="33" d="100"/>
      </p:scale>
      <p:origin x="0" y="-38800"/>
    </p:cViewPr>
  </p:outlineViewPr>
  <p:notesTextViewPr>
    <p:cViewPr>
      <p:scale>
        <a:sx n="110" d="100"/>
        <a:sy n="11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639D30-3E70-6A44-B397-10D0FA36C857}" type="datetimeFigureOut">
              <a:rPr lang="en-US" smtClean="0"/>
              <a:t>11/21/2023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130A75-31DA-0042-B190-F811E7F6C695}" type="slidenum">
              <a:rPr lang="en-US" smtClean="0"/>
              <a:t>‹#›</a:t>
            </a:fld>
            <a:endParaRPr lang="en-US" dirty="0"/>
          </a:p>
        </p:txBody>
      </p:sp>
    </p:spTree>
    <p:extLst>
      <p:ext uri="{BB962C8B-B14F-4D97-AF65-F5344CB8AC3E}">
        <p14:creationId xmlns:p14="http://schemas.microsoft.com/office/powerpoint/2010/main" val="3770495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130A75-31DA-0042-B190-F811E7F6C695}" type="slidenum">
              <a:rPr lang="en-US" smtClean="0"/>
              <a:t>44</a:t>
            </a:fld>
            <a:endParaRPr lang="en-US" dirty="0"/>
          </a:p>
        </p:txBody>
      </p:sp>
    </p:spTree>
    <p:extLst>
      <p:ext uri="{BB962C8B-B14F-4D97-AF65-F5344CB8AC3E}">
        <p14:creationId xmlns:p14="http://schemas.microsoft.com/office/powerpoint/2010/main" val="1398102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130A75-31DA-0042-B190-F811E7F6C695}" type="slidenum">
              <a:rPr lang="en-US" smtClean="0"/>
              <a:t>45</a:t>
            </a:fld>
            <a:endParaRPr lang="en-US" dirty="0"/>
          </a:p>
        </p:txBody>
      </p:sp>
    </p:spTree>
    <p:extLst>
      <p:ext uri="{BB962C8B-B14F-4D97-AF65-F5344CB8AC3E}">
        <p14:creationId xmlns:p14="http://schemas.microsoft.com/office/powerpoint/2010/main" val="3387882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130A75-31DA-0042-B190-F811E7F6C695}" type="slidenum">
              <a:rPr lang="en-US" smtClean="0"/>
              <a:t>46</a:t>
            </a:fld>
            <a:endParaRPr lang="en-US" dirty="0"/>
          </a:p>
        </p:txBody>
      </p:sp>
    </p:spTree>
    <p:extLst>
      <p:ext uri="{BB962C8B-B14F-4D97-AF65-F5344CB8AC3E}">
        <p14:creationId xmlns:p14="http://schemas.microsoft.com/office/powerpoint/2010/main" val="90015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130A75-31DA-0042-B190-F811E7F6C695}" type="slidenum">
              <a:rPr lang="en-US" smtClean="0"/>
              <a:t>59</a:t>
            </a:fld>
            <a:endParaRPr lang="en-US" dirty="0"/>
          </a:p>
        </p:txBody>
      </p:sp>
    </p:spTree>
    <p:extLst>
      <p:ext uri="{BB962C8B-B14F-4D97-AF65-F5344CB8AC3E}">
        <p14:creationId xmlns:p14="http://schemas.microsoft.com/office/powerpoint/2010/main" val="1094945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130A75-31DA-0042-B190-F811E7F6C695}" type="slidenum">
              <a:rPr lang="en-US" smtClean="0"/>
              <a:t>66</a:t>
            </a:fld>
            <a:endParaRPr lang="en-US" dirty="0"/>
          </a:p>
        </p:txBody>
      </p:sp>
    </p:spTree>
    <p:extLst>
      <p:ext uri="{BB962C8B-B14F-4D97-AF65-F5344CB8AC3E}">
        <p14:creationId xmlns:p14="http://schemas.microsoft.com/office/powerpoint/2010/main" val="494132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E19D8-0B9C-7A4D-BDC0-53AE7EF19E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D190069-112F-344E-AC38-3EDFC900E4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EA85B4-0DDB-2B4E-B683-79042FF98BC2}"/>
              </a:ext>
            </a:extLst>
          </p:cNvPr>
          <p:cNvSpPr>
            <a:spLocks noGrp="1"/>
          </p:cNvSpPr>
          <p:nvPr>
            <p:ph type="dt" sz="half" idx="10"/>
          </p:nvPr>
        </p:nvSpPr>
        <p:spPr/>
        <p:txBody>
          <a:bodyPr/>
          <a:lstStyle/>
          <a:p>
            <a:fld id="{C5D86C0C-7C69-7B43-9FBA-20C354F32C77}" type="datetimeFigureOut">
              <a:rPr lang="en-US" smtClean="0"/>
              <a:t>11/21/2023</a:t>
            </a:fld>
            <a:endParaRPr lang="en-US" dirty="0"/>
          </a:p>
        </p:txBody>
      </p:sp>
      <p:sp>
        <p:nvSpPr>
          <p:cNvPr id="5" name="Footer Placeholder 4">
            <a:extLst>
              <a:ext uri="{FF2B5EF4-FFF2-40B4-BE49-F238E27FC236}">
                <a16:creationId xmlns:a16="http://schemas.microsoft.com/office/drawing/2014/main" id="{372D6DE7-82ED-204C-BB1A-03AE8C391AA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AFCA9C0-6FF0-D74A-8CF0-11734613A87C}"/>
              </a:ext>
            </a:extLst>
          </p:cNvPr>
          <p:cNvSpPr>
            <a:spLocks noGrp="1"/>
          </p:cNvSpPr>
          <p:nvPr>
            <p:ph type="sldNum" sz="quarter" idx="12"/>
          </p:nvPr>
        </p:nvSpPr>
        <p:spPr/>
        <p:txBody>
          <a:bodyPr/>
          <a:lstStyle/>
          <a:p>
            <a:fld id="{F3420600-BDDC-B346-A0CA-CCCDB196BF96}" type="slidenum">
              <a:rPr lang="en-US" smtClean="0"/>
              <a:t>‹#›</a:t>
            </a:fld>
            <a:endParaRPr lang="en-US" dirty="0"/>
          </a:p>
        </p:txBody>
      </p:sp>
    </p:spTree>
    <p:extLst>
      <p:ext uri="{BB962C8B-B14F-4D97-AF65-F5344CB8AC3E}">
        <p14:creationId xmlns:p14="http://schemas.microsoft.com/office/powerpoint/2010/main" val="3454135972"/>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7C55D-A813-994F-B938-19CCFB7943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090D13-5373-2544-8510-093A77DCF3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7513B6-417D-1247-996D-D7751C865A2F}"/>
              </a:ext>
            </a:extLst>
          </p:cNvPr>
          <p:cNvSpPr>
            <a:spLocks noGrp="1"/>
          </p:cNvSpPr>
          <p:nvPr>
            <p:ph type="dt" sz="half" idx="10"/>
          </p:nvPr>
        </p:nvSpPr>
        <p:spPr/>
        <p:txBody>
          <a:bodyPr/>
          <a:lstStyle/>
          <a:p>
            <a:fld id="{C5D86C0C-7C69-7B43-9FBA-20C354F32C77}" type="datetimeFigureOut">
              <a:rPr lang="en-US" smtClean="0"/>
              <a:t>11/21/2023</a:t>
            </a:fld>
            <a:endParaRPr lang="en-US" dirty="0"/>
          </a:p>
        </p:txBody>
      </p:sp>
      <p:sp>
        <p:nvSpPr>
          <p:cNvPr id="5" name="Footer Placeholder 4">
            <a:extLst>
              <a:ext uri="{FF2B5EF4-FFF2-40B4-BE49-F238E27FC236}">
                <a16:creationId xmlns:a16="http://schemas.microsoft.com/office/drawing/2014/main" id="{C43FA438-46C2-BD4D-981E-FDB7BAEA9BB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B5A464-54CF-E548-AEBD-67A6E3AD25F0}"/>
              </a:ext>
            </a:extLst>
          </p:cNvPr>
          <p:cNvSpPr>
            <a:spLocks noGrp="1"/>
          </p:cNvSpPr>
          <p:nvPr>
            <p:ph type="sldNum" sz="quarter" idx="12"/>
          </p:nvPr>
        </p:nvSpPr>
        <p:spPr/>
        <p:txBody>
          <a:bodyPr/>
          <a:lstStyle/>
          <a:p>
            <a:fld id="{F3420600-BDDC-B346-A0CA-CCCDB196BF96}" type="slidenum">
              <a:rPr lang="en-US" smtClean="0"/>
              <a:t>‹#›</a:t>
            </a:fld>
            <a:endParaRPr lang="en-US" dirty="0"/>
          </a:p>
        </p:txBody>
      </p:sp>
    </p:spTree>
    <p:extLst>
      <p:ext uri="{BB962C8B-B14F-4D97-AF65-F5344CB8AC3E}">
        <p14:creationId xmlns:p14="http://schemas.microsoft.com/office/powerpoint/2010/main" val="2531466151"/>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3C8B81-FD52-8F42-B183-46C2EC278C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C45571-8151-734D-98A1-740BA270B7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5EFAAA-AB52-9F46-B0BD-FD23EC8EC489}"/>
              </a:ext>
            </a:extLst>
          </p:cNvPr>
          <p:cNvSpPr>
            <a:spLocks noGrp="1"/>
          </p:cNvSpPr>
          <p:nvPr>
            <p:ph type="dt" sz="half" idx="10"/>
          </p:nvPr>
        </p:nvSpPr>
        <p:spPr/>
        <p:txBody>
          <a:bodyPr/>
          <a:lstStyle/>
          <a:p>
            <a:fld id="{C5D86C0C-7C69-7B43-9FBA-20C354F32C77}" type="datetimeFigureOut">
              <a:rPr lang="en-US" smtClean="0"/>
              <a:t>11/21/2023</a:t>
            </a:fld>
            <a:endParaRPr lang="en-US" dirty="0"/>
          </a:p>
        </p:txBody>
      </p:sp>
      <p:sp>
        <p:nvSpPr>
          <p:cNvPr id="5" name="Footer Placeholder 4">
            <a:extLst>
              <a:ext uri="{FF2B5EF4-FFF2-40B4-BE49-F238E27FC236}">
                <a16:creationId xmlns:a16="http://schemas.microsoft.com/office/drawing/2014/main" id="{7328976A-EB2D-9A48-A28F-919D96EEC78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18BA71-E4F7-E04D-92FA-3C3CD09FA48A}"/>
              </a:ext>
            </a:extLst>
          </p:cNvPr>
          <p:cNvSpPr>
            <a:spLocks noGrp="1"/>
          </p:cNvSpPr>
          <p:nvPr>
            <p:ph type="sldNum" sz="quarter" idx="12"/>
          </p:nvPr>
        </p:nvSpPr>
        <p:spPr/>
        <p:txBody>
          <a:bodyPr/>
          <a:lstStyle/>
          <a:p>
            <a:fld id="{F3420600-BDDC-B346-A0CA-CCCDB196BF96}" type="slidenum">
              <a:rPr lang="en-US" smtClean="0"/>
              <a:t>‹#›</a:t>
            </a:fld>
            <a:endParaRPr lang="en-US" dirty="0"/>
          </a:p>
        </p:txBody>
      </p:sp>
    </p:spTree>
    <p:extLst>
      <p:ext uri="{BB962C8B-B14F-4D97-AF65-F5344CB8AC3E}">
        <p14:creationId xmlns:p14="http://schemas.microsoft.com/office/powerpoint/2010/main" val="613987340"/>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36919-55F3-AD4A-B953-50334EE3F6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00B881-D80B-9049-AC7B-465C0C0BD2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9AB6F3-5071-A443-837F-71482D227E9C}"/>
              </a:ext>
            </a:extLst>
          </p:cNvPr>
          <p:cNvSpPr>
            <a:spLocks noGrp="1"/>
          </p:cNvSpPr>
          <p:nvPr>
            <p:ph type="dt" sz="half" idx="10"/>
          </p:nvPr>
        </p:nvSpPr>
        <p:spPr/>
        <p:txBody>
          <a:bodyPr/>
          <a:lstStyle/>
          <a:p>
            <a:fld id="{C5D86C0C-7C69-7B43-9FBA-20C354F32C77}" type="datetimeFigureOut">
              <a:rPr lang="en-US" smtClean="0"/>
              <a:t>11/21/2023</a:t>
            </a:fld>
            <a:endParaRPr lang="en-US" dirty="0"/>
          </a:p>
        </p:txBody>
      </p:sp>
      <p:sp>
        <p:nvSpPr>
          <p:cNvPr id="5" name="Footer Placeholder 4">
            <a:extLst>
              <a:ext uri="{FF2B5EF4-FFF2-40B4-BE49-F238E27FC236}">
                <a16:creationId xmlns:a16="http://schemas.microsoft.com/office/drawing/2014/main" id="{E384CBDB-CB72-D64C-BE58-B0D83DBEC12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28F4E7-B7FE-1E44-9EFF-568A7569B204}"/>
              </a:ext>
            </a:extLst>
          </p:cNvPr>
          <p:cNvSpPr>
            <a:spLocks noGrp="1"/>
          </p:cNvSpPr>
          <p:nvPr>
            <p:ph type="sldNum" sz="quarter" idx="12"/>
          </p:nvPr>
        </p:nvSpPr>
        <p:spPr/>
        <p:txBody>
          <a:bodyPr/>
          <a:lstStyle/>
          <a:p>
            <a:fld id="{F3420600-BDDC-B346-A0CA-CCCDB196BF96}" type="slidenum">
              <a:rPr lang="en-US" smtClean="0"/>
              <a:t>‹#›</a:t>
            </a:fld>
            <a:endParaRPr lang="en-US" dirty="0"/>
          </a:p>
        </p:txBody>
      </p:sp>
    </p:spTree>
    <p:extLst>
      <p:ext uri="{BB962C8B-B14F-4D97-AF65-F5344CB8AC3E}">
        <p14:creationId xmlns:p14="http://schemas.microsoft.com/office/powerpoint/2010/main" val="577796428"/>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EF7D7-B9C3-784A-803A-563C1D4CD8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E690C6-D933-6047-9474-F1019A6659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545F72-BB23-C142-AA3D-A2A428AE27C2}"/>
              </a:ext>
            </a:extLst>
          </p:cNvPr>
          <p:cNvSpPr>
            <a:spLocks noGrp="1"/>
          </p:cNvSpPr>
          <p:nvPr>
            <p:ph type="dt" sz="half" idx="10"/>
          </p:nvPr>
        </p:nvSpPr>
        <p:spPr/>
        <p:txBody>
          <a:bodyPr/>
          <a:lstStyle/>
          <a:p>
            <a:fld id="{C5D86C0C-7C69-7B43-9FBA-20C354F32C77}" type="datetimeFigureOut">
              <a:rPr lang="en-US" smtClean="0"/>
              <a:t>11/21/2023</a:t>
            </a:fld>
            <a:endParaRPr lang="en-US" dirty="0"/>
          </a:p>
        </p:txBody>
      </p:sp>
      <p:sp>
        <p:nvSpPr>
          <p:cNvPr id="5" name="Footer Placeholder 4">
            <a:extLst>
              <a:ext uri="{FF2B5EF4-FFF2-40B4-BE49-F238E27FC236}">
                <a16:creationId xmlns:a16="http://schemas.microsoft.com/office/drawing/2014/main" id="{5D1C5BD4-6AAC-FF4E-8C7F-2FBC0B3690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93E561-6D35-B648-B626-63F7B7DC592E}"/>
              </a:ext>
            </a:extLst>
          </p:cNvPr>
          <p:cNvSpPr>
            <a:spLocks noGrp="1"/>
          </p:cNvSpPr>
          <p:nvPr>
            <p:ph type="sldNum" sz="quarter" idx="12"/>
          </p:nvPr>
        </p:nvSpPr>
        <p:spPr/>
        <p:txBody>
          <a:bodyPr/>
          <a:lstStyle/>
          <a:p>
            <a:fld id="{F3420600-BDDC-B346-A0CA-CCCDB196BF96}" type="slidenum">
              <a:rPr lang="en-US" smtClean="0"/>
              <a:t>‹#›</a:t>
            </a:fld>
            <a:endParaRPr lang="en-US" dirty="0"/>
          </a:p>
        </p:txBody>
      </p:sp>
    </p:spTree>
    <p:extLst>
      <p:ext uri="{BB962C8B-B14F-4D97-AF65-F5344CB8AC3E}">
        <p14:creationId xmlns:p14="http://schemas.microsoft.com/office/powerpoint/2010/main" val="2700027653"/>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3E314-F161-CF45-A7B0-4ABF9FB383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0E1C04-2EDC-E14B-B03E-0663B7E54D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72ED536-7B2C-D845-A5FF-AF9E5C4BAA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B3E09A7-82DF-9241-BA01-A63C99C1B9F5}"/>
              </a:ext>
            </a:extLst>
          </p:cNvPr>
          <p:cNvSpPr>
            <a:spLocks noGrp="1"/>
          </p:cNvSpPr>
          <p:nvPr>
            <p:ph type="dt" sz="half" idx="10"/>
          </p:nvPr>
        </p:nvSpPr>
        <p:spPr/>
        <p:txBody>
          <a:bodyPr/>
          <a:lstStyle/>
          <a:p>
            <a:fld id="{C5D86C0C-7C69-7B43-9FBA-20C354F32C77}" type="datetimeFigureOut">
              <a:rPr lang="en-US" smtClean="0"/>
              <a:t>11/21/2023</a:t>
            </a:fld>
            <a:endParaRPr lang="en-US" dirty="0"/>
          </a:p>
        </p:txBody>
      </p:sp>
      <p:sp>
        <p:nvSpPr>
          <p:cNvPr id="6" name="Footer Placeholder 5">
            <a:extLst>
              <a:ext uri="{FF2B5EF4-FFF2-40B4-BE49-F238E27FC236}">
                <a16:creationId xmlns:a16="http://schemas.microsoft.com/office/drawing/2014/main" id="{E3141CCD-BFC4-7849-B4CA-A4B79C020EC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310CC6F-A301-CC4D-8370-BB6AE1421927}"/>
              </a:ext>
            </a:extLst>
          </p:cNvPr>
          <p:cNvSpPr>
            <a:spLocks noGrp="1"/>
          </p:cNvSpPr>
          <p:nvPr>
            <p:ph type="sldNum" sz="quarter" idx="12"/>
          </p:nvPr>
        </p:nvSpPr>
        <p:spPr/>
        <p:txBody>
          <a:bodyPr/>
          <a:lstStyle/>
          <a:p>
            <a:fld id="{F3420600-BDDC-B346-A0CA-CCCDB196BF96}" type="slidenum">
              <a:rPr lang="en-US" smtClean="0"/>
              <a:t>‹#›</a:t>
            </a:fld>
            <a:endParaRPr lang="en-US" dirty="0"/>
          </a:p>
        </p:txBody>
      </p:sp>
    </p:spTree>
    <p:extLst>
      <p:ext uri="{BB962C8B-B14F-4D97-AF65-F5344CB8AC3E}">
        <p14:creationId xmlns:p14="http://schemas.microsoft.com/office/powerpoint/2010/main" val="1689525970"/>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F66C4-4E90-ED48-932A-3C57C3C4D6F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28C52F-18E4-0E48-9CFB-01EE0A40EB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C86A20-6A97-0F4B-A909-1C3DBA11AF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3CB498-F5E3-8A48-8A11-1A661A7C9D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CAADEB-41E6-AB40-BB48-D44C5F615A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9760A8-2522-9442-AFA2-9FAF15226EDE}"/>
              </a:ext>
            </a:extLst>
          </p:cNvPr>
          <p:cNvSpPr>
            <a:spLocks noGrp="1"/>
          </p:cNvSpPr>
          <p:nvPr>
            <p:ph type="dt" sz="half" idx="10"/>
          </p:nvPr>
        </p:nvSpPr>
        <p:spPr/>
        <p:txBody>
          <a:bodyPr/>
          <a:lstStyle/>
          <a:p>
            <a:fld id="{C5D86C0C-7C69-7B43-9FBA-20C354F32C77}" type="datetimeFigureOut">
              <a:rPr lang="en-US" smtClean="0"/>
              <a:t>11/21/2023</a:t>
            </a:fld>
            <a:endParaRPr lang="en-US" dirty="0"/>
          </a:p>
        </p:txBody>
      </p:sp>
      <p:sp>
        <p:nvSpPr>
          <p:cNvPr id="8" name="Footer Placeholder 7">
            <a:extLst>
              <a:ext uri="{FF2B5EF4-FFF2-40B4-BE49-F238E27FC236}">
                <a16:creationId xmlns:a16="http://schemas.microsoft.com/office/drawing/2014/main" id="{4517968D-C080-854D-9C80-F377D6B6950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F511028-3F5A-D140-9EF2-13A236B6860B}"/>
              </a:ext>
            </a:extLst>
          </p:cNvPr>
          <p:cNvSpPr>
            <a:spLocks noGrp="1"/>
          </p:cNvSpPr>
          <p:nvPr>
            <p:ph type="sldNum" sz="quarter" idx="12"/>
          </p:nvPr>
        </p:nvSpPr>
        <p:spPr/>
        <p:txBody>
          <a:bodyPr/>
          <a:lstStyle/>
          <a:p>
            <a:fld id="{F3420600-BDDC-B346-A0CA-CCCDB196BF96}" type="slidenum">
              <a:rPr lang="en-US" smtClean="0"/>
              <a:t>‹#›</a:t>
            </a:fld>
            <a:endParaRPr lang="en-US" dirty="0"/>
          </a:p>
        </p:txBody>
      </p:sp>
    </p:spTree>
    <p:extLst>
      <p:ext uri="{BB962C8B-B14F-4D97-AF65-F5344CB8AC3E}">
        <p14:creationId xmlns:p14="http://schemas.microsoft.com/office/powerpoint/2010/main" val="3672040229"/>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F5E62-5548-DF44-88AF-6FCA63E372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BD7B88-5549-5049-AF22-DE2AF7FFF3BA}"/>
              </a:ext>
            </a:extLst>
          </p:cNvPr>
          <p:cNvSpPr>
            <a:spLocks noGrp="1"/>
          </p:cNvSpPr>
          <p:nvPr>
            <p:ph type="dt" sz="half" idx="10"/>
          </p:nvPr>
        </p:nvSpPr>
        <p:spPr/>
        <p:txBody>
          <a:bodyPr/>
          <a:lstStyle/>
          <a:p>
            <a:fld id="{C5D86C0C-7C69-7B43-9FBA-20C354F32C77}" type="datetimeFigureOut">
              <a:rPr lang="en-US" smtClean="0"/>
              <a:t>11/21/2023</a:t>
            </a:fld>
            <a:endParaRPr lang="en-US" dirty="0"/>
          </a:p>
        </p:txBody>
      </p:sp>
      <p:sp>
        <p:nvSpPr>
          <p:cNvPr id="4" name="Footer Placeholder 3">
            <a:extLst>
              <a:ext uri="{FF2B5EF4-FFF2-40B4-BE49-F238E27FC236}">
                <a16:creationId xmlns:a16="http://schemas.microsoft.com/office/drawing/2014/main" id="{6420478F-4943-7D4B-A10D-FCF8177119E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50090B3-4CA8-5546-8A52-D3FEE555CA10}"/>
              </a:ext>
            </a:extLst>
          </p:cNvPr>
          <p:cNvSpPr>
            <a:spLocks noGrp="1"/>
          </p:cNvSpPr>
          <p:nvPr>
            <p:ph type="sldNum" sz="quarter" idx="12"/>
          </p:nvPr>
        </p:nvSpPr>
        <p:spPr/>
        <p:txBody>
          <a:bodyPr/>
          <a:lstStyle/>
          <a:p>
            <a:fld id="{F3420600-BDDC-B346-A0CA-CCCDB196BF96}" type="slidenum">
              <a:rPr lang="en-US" smtClean="0"/>
              <a:t>‹#›</a:t>
            </a:fld>
            <a:endParaRPr lang="en-US" dirty="0"/>
          </a:p>
        </p:txBody>
      </p:sp>
    </p:spTree>
    <p:extLst>
      <p:ext uri="{BB962C8B-B14F-4D97-AF65-F5344CB8AC3E}">
        <p14:creationId xmlns:p14="http://schemas.microsoft.com/office/powerpoint/2010/main" val="4055521447"/>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0617AF-999A-C64C-B2A5-AEA8C2F29E79}"/>
              </a:ext>
            </a:extLst>
          </p:cNvPr>
          <p:cNvSpPr>
            <a:spLocks noGrp="1"/>
          </p:cNvSpPr>
          <p:nvPr>
            <p:ph type="dt" sz="half" idx="10"/>
          </p:nvPr>
        </p:nvSpPr>
        <p:spPr/>
        <p:txBody>
          <a:bodyPr/>
          <a:lstStyle/>
          <a:p>
            <a:fld id="{C5D86C0C-7C69-7B43-9FBA-20C354F32C77}" type="datetimeFigureOut">
              <a:rPr lang="en-US" smtClean="0"/>
              <a:t>11/21/2023</a:t>
            </a:fld>
            <a:endParaRPr lang="en-US" dirty="0"/>
          </a:p>
        </p:txBody>
      </p:sp>
      <p:sp>
        <p:nvSpPr>
          <p:cNvPr id="3" name="Footer Placeholder 2">
            <a:extLst>
              <a:ext uri="{FF2B5EF4-FFF2-40B4-BE49-F238E27FC236}">
                <a16:creationId xmlns:a16="http://schemas.microsoft.com/office/drawing/2014/main" id="{2553734B-40FE-CE4A-831C-C0A76616264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54EFFF8-0889-9B47-92B2-879E42A3CEDF}"/>
              </a:ext>
            </a:extLst>
          </p:cNvPr>
          <p:cNvSpPr>
            <a:spLocks noGrp="1"/>
          </p:cNvSpPr>
          <p:nvPr>
            <p:ph type="sldNum" sz="quarter" idx="12"/>
          </p:nvPr>
        </p:nvSpPr>
        <p:spPr/>
        <p:txBody>
          <a:bodyPr/>
          <a:lstStyle/>
          <a:p>
            <a:fld id="{F3420600-BDDC-B346-A0CA-CCCDB196BF96}" type="slidenum">
              <a:rPr lang="en-US" smtClean="0"/>
              <a:t>‹#›</a:t>
            </a:fld>
            <a:endParaRPr lang="en-US" dirty="0"/>
          </a:p>
        </p:txBody>
      </p:sp>
    </p:spTree>
    <p:extLst>
      <p:ext uri="{BB962C8B-B14F-4D97-AF65-F5344CB8AC3E}">
        <p14:creationId xmlns:p14="http://schemas.microsoft.com/office/powerpoint/2010/main" val="3670996770"/>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75712-312A-2847-9A49-25F40265C3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CF0CB9D-F1F6-384E-B319-758BA630B2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DE7A8B-4177-F54D-9E76-E04E9A8A75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6FDA18-FEF7-4D4F-AE31-79C751174C3A}"/>
              </a:ext>
            </a:extLst>
          </p:cNvPr>
          <p:cNvSpPr>
            <a:spLocks noGrp="1"/>
          </p:cNvSpPr>
          <p:nvPr>
            <p:ph type="dt" sz="half" idx="10"/>
          </p:nvPr>
        </p:nvSpPr>
        <p:spPr/>
        <p:txBody>
          <a:bodyPr/>
          <a:lstStyle/>
          <a:p>
            <a:fld id="{C5D86C0C-7C69-7B43-9FBA-20C354F32C77}" type="datetimeFigureOut">
              <a:rPr lang="en-US" smtClean="0"/>
              <a:t>11/21/2023</a:t>
            </a:fld>
            <a:endParaRPr lang="en-US" dirty="0"/>
          </a:p>
        </p:txBody>
      </p:sp>
      <p:sp>
        <p:nvSpPr>
          <p:cNvPr id="6" name="Footer Placeholder 5">
            <a:extLst>
              <a:ext uri="{FF2B5EF4-FFF2-40B4-BE49-F238E27FC236}">
                <a16:creationId xmlns:a16="http://schemas.microsoft.com/office/drawing/2014/main" id="{C05E685F-48BB-FF42-B3BB-AA26ECD74F0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3B3ED95-2880-854F-B2BB-9ED0FE2E9D2E}"/>
              </a:ext>
            </a:extLst>
          </p:cNvPr>
          <p:cNvSpPr>
            <a:spLocks noGrp="1"/>
          </p:cNvSpPr>
          <p:nvPr>
            <p:ph type="sldNum" sz="quarter" idx="12"/>
          </p:nvPr>
        </p:nvSpPr>
        <p:spPr/>
        <p:txBody>
          <a:bodyPr/>
          <a:lstStyle/>
          <a:p>
            <a:fld id="{F3420600-BDDC-B346-A0CA-CCCDB196BF96}" type="slidenum">
              <a:rPr lang="en-US" smtClean="0"/>
              <a:t>‹#›</a:t>
            </a:fld>
            <a:endParaRPr lang="en-US" dirty="0"/>
          </a:p>
        </p:txBody>
      </p:sp>
    </p:spTree>
    <p:extLst>
      <p:ext uri="{BB962C8B-B14F-4D97-AF65-F5344CB8AC3E}">
        <p14:creationId xmlns:p14="http://schemas.microsoft.com/office/powerpoint/2010/main" val="2028078725"/>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16339-7385-9040-A6A3-DB42D7D788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56FA7DB-EB74-4D40-9CAE-458E6EF397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F3D7FB0D-B719-EF41-B591-88EF34BC1F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FD9BD2-171D-9E4A-BDFE-C24205706DEF}"/>
              </a:ext>
            </a:extLst>
          </p:cNvPr>
          <p:cNvSpPr>
            <a:spLocks noGrp="1"/>
          </p:cNvSpPr>
          <p:nvPr>
            <p:ph type="dt" sz="half" idx="10"/>
          </p:nvPr>
        </p:nvSpPr>
        <p:spPr/>
        <p:txBody>
          <a:bodyPr/>
          <a:lstStyle/>
          <a:p>
            <a:fld id="{C5D86C0C-7C69-7B43-9FBA-20C354F32C77}" type="datetimeFigureOut">
              <a:rPr lang="en-US" smtClean="0"/>
              <a:t>11/21/2023</a:t>
            </a:fld>
            <a:endParaRPr lang="en-US" dirty="0"/>
          </a:p>
        </p:txBody>
      </p:sp>
      <p:sp>
        <p:nvSpPr>
          <p:cNvPr id="6" name="Footer Placeholder 5">
            <a:extLst>
              <a:ext uri="{FF2B5EF4-FFF2-40B4-BE49-F238E27FC236}">
                <a16:creationId xmlns:a16="http://schemas.microsoft.com/office/drawing/2014/main" id="{D24004E6-EE40-424A-BAAD-6BA8B4F9F23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50C411D-59A1-2040-B1E1-3D0F212DBEFB}"/>
              </a:ext>
            </a:extLst>
          </p:cNvPr>
          <p:cNvSpPr>
            <a:spLocks noGrp="1"/>
          </p:cNvSpPr>
          <p:nvPr>
            <p:ph type="sldNum" sz="quarter" idx="12"/>
          </p:nvPr>
        </p:nvSpPr>
        <p:spPr/>
        <p:txBody>
          <a:bodyPr/>
          <a:lstStyle/>
          <a:p>
            <a:fld id="{F3420600-BDDC-B346-A0CA-CCCDB196BF96}" type="slidenum">
              <a:rPr lang="en-US" smtClean="0"/>
              <a:t>‹#›</a:t>
            </a:fld>
            <a:endParaRPr lang="en-US" dirty="0"/>
          </a:p>
        </p:txBody>
      </p:sp>
    </p:spTree>
    <p:extLst>
      <p:ext uri="{BB962C8B-B14F-4D97-AF65-F5344CB8AC3E}">
        <p14:creationId xmlns:p14="http://schemas.microsoft.com/office/powerpoint/2010/main" val="4207133723"/>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C9767D-8633-D64D-98EF-0D507D6D73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3978DF8-A6F5-1F4B-B9EE-4768FBD3DB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1C525A-0B63-5B4B-A683-0F257C143D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D86C0C-7C69-7B43-9FBA-20C354F32C77}" type="datetimeFigureOut">
              <a:rPr lang="en-US" smtClean="0"/>
              <a:t>11/21/2023</a:t>
            </a:fld>
            <a:endParaRPr lang="en-US" dirty="0"/>
          </a:p>
        </p:txBody>
      </p:sp>
      <p:sp>
        <p:nvSpPr>
          <p:cNvPr id="5" name="Footer Placeholder 4">
            <a:extLst>
              <a:ext uri="{FF2B5EF4-FFF2-40B4-BE49-F238E27FC236}">
                <a16:creationId xmlns:a16="http://schemas.microsoft.com/office/drawing/2014/main" id="{09F1CDE0-026B-604E-B9DF-B8B9E395E6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ACF6610-7805-BD44-AE1A-FC8F9DD71B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420600-BDDC-B346-A0CA-CCCDB196BF96}" type="slidenum">
              <a:rPr lang="en-US" smtClean="0"/>
              <a:t>‹#›</a:t>
            </a:fld>
            <a:endParaRPr lang="en-US" dirty="0"/>
          </a:p>
        </p:txBody>
      </p:sp>
    </p:spTree>
    <p:extLst>
      <p:ext uri="{BB962C8B-B14F-4D97-AF65-F5344CB8AC3E}">
        <p14:creationId xmlns:p14="http://schemas.microsoft.com/office/powerpoint/2010/main" val="3675414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 Aerial view of campus">
            <a:extLst>
              <a:ext uri="{FF2B5EF4-FFF2-40B4-BE49-F238E27FC236}">
                <a16:creationId xmlns:a16="http://schemas.microsoft.com/office/drawing/2014/main" id="{DB71A899-6A58-724D-BACD-4F010795C3E1}"/>
              </a:ext>
            </a:extLst>
          </p:cNvPr>
          <p:cNvPicPr>
            <a:picLocks noChangeAspect="1"/>
          </p:cNvPicPr>
          <p:nvPr/>
        </p:nvPicPr>
        <p:blipFill>
          <a:blip r:embed="rId2"/>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DF004297-D59C-1E4B-89EB-3C6AB4C361F2}"/>
              </a:ext>
            </a:extLst>
          </p:cNvPr>
          <p:cNvSpPr txBox="1"/>
          <p:nvPr/>
        </p:nvSpPr>
        <p:spPr>
          <a:xfrm>
            <a:off x="-640702" y="5183155"/>
            <a:ext cx="13473403" cy="1477328"/>
          </a:xfrm>
          <a:prstGeom prst="rect">
            <a:avLst/>
          </a:prstGeom>
          <a:noFill/>
        </p:spPr>
        <p:txBody>
          <a:bodyPr wrap="square" rtlCol="0">
            <a:spAutoFit/>
          </a:bodyPr>
          <a:lstStyle/>
          <a:p>
            <a:pPr algn="ctr"/>
            <a:r>
              <a:rPr lang="en-US" sz="5000" b="1" dirty="0">
                <a:solidFill>
                  <a:schemeClr val="tx2"/>
                </a:solidFill>
                <a:latin typeface="+mj-lt"/>
              </a:rPr>
              <a:t>University of Tampa: Title IX Training</a:t>
            </a:r>
          </a:p>
          <a:p>
            <a:pPr algn="ctr"/>
            <a:endParaRPr lang="en-US" sz="2000" b="1" dirty="0">
              <a:solidFill>
                <a:schemeClr val="tx2"/>
              </a:solidFill>
              <a:latin typeface="+mj-lt"/>
            </a:endParaRPr>
          </a:p>
          <a:p>
            <a:pPr algn="ctr"/>
            <a:r>
              <a:rPr lang="en-US" sz="2000" b="1" dirty="0">
                <a:solidFill>
                  <a:schemeClr val="tx2"/>
                </a:solidFill>
                <a:latin typeface="+mj-lt"/>
              </a:rPr>
              <a:t>August 19, 2022</a:t>
            </a:r>
          </a:p>
        </p:txBody>
      </p:sp>
    </p:spTree>
    <p:extLst>
      <p:ext uri="{BB962C8B-B14F-4D97-AF65-F5344CB8AC3E}">
        <p14:creationId xmlns:p14="http://schemas.microsoft.com/office/powerpoint/2010/main" val="1862215027"/>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55613"/>
            <a:ext cx="3197545" cy="2643187"/>
          </a:xfrm>
        </p:spPr>
        <p:txBody>
          <a:bodyPr anchor="t">
            <a:noAutofit/>
          </a:bodyPr>
          <a:lstStyle/>
          <a:p>
            <a:r>
              <a:rPr lang="en-US" b="1" dirty="0">
                <a:solidFill>
                  <a:srgbClr val="8C1F53"/>
                </a:solidFill>
                <a:ea typeface="Source Sans Pro" panose="020B0503030403020204" pitchFamily="34" charset="0"/>
              </a:rPr>
              <a:t>Does this fall under Title IX?</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55613"/>
            <a:ext cx="6735987" cy="5800726"/>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Whether a Title IX formal complaint and alleged prohibited conduct is within the scope of the Title IX Policy is based on the following factors:</a:t>
            </a:r>
          </a:p>
          <a:p>
            <a:pPr marL="457200" indent="-457200">
              <a:buFont typeface="+mj-lt"/>
              <a:buAutoNum type="arabicPeriod"/>
            </a:pPr>
            <a:r>
              <a:rPr lang="en-US" sz="2400" b="1" u="sng" dirty="0">
                <a:solidFill>
                  <a:schemeClr val="bg2"/>
                </a:solidFill>
                <a:latin typeface="Arial" panose="020B0604020202020204" pitchFamily="34" charset="0"/>
                <a:ea typeface="Source Sans Pro" panose="020B0503030403020204" pitchFamily="34" charset="0"/>
                <a:cs typeface="Arial" panose="020B0604020202020204" pitchFamily="34" charset="0"/>
              </a:rPr>
              <a:t>Whether the alleged prohibited conduct, if proven, meets the definition of prohibited Sexual Harassment within the Title IX Policy</a:t>
            </a:r>
            <a:r>
              <a:rPr lang="en-US" sz="2400" u="sng" dirty="0">
                <a:solidFill>
                  <a:schemeClr val="bg2"/>
                </a:solidFill>
                <a:latin typeface="Arial" panose="020B0604020202020204" pitchFamily="34" charset="0"/>
                <a:ea typeface="Source Sans Pro" panose="020B0503030403020204" pitchFamily="34" charset="0"/>
                <a:cs typeface="Arial" panose="020B0604020202020204" pitchFamily="34" charset="0"/>
              </a:rPr>
              <a:t>.</a:t>
            </a:r>
          </a:p>
          <a:p>
            <a:pPr marL="457200" indent="-457200">
              <a:buFont typeface="+mj-lt"/>
              <a:buAutoNum type="arabicPeriod"/>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Whether the alleged conduct occurred in the University’s education program or activity; </a:t>
            </a:r>
            <a:r>
              <a:rPr lang="en-US" sz="2400" b="1" dirty="0">
                <a:solidFill>
                  <a:schemeClr val="bg2"/>
                </a:solidFill>
                <a:latin typeface="Arial" panose="020B0604020202020204" pitchFamily="34" charset="0"/>
                <a:ea typeface="Source Sans Pro" panose="020B0503030403020204" pitchFamily="34" charset="0"/>
                <a:cs typeface="Arial" panose="020B0604020202020204" pitchFamily="34" charset="0"/>
              </a:rPr>
              <a:t>and</a:t>
            </a:r>
          </a:p>
          <a:p>
            <a:pPr marL="457200" indent="-457200">
              <a:buFont typeface="+mj-lt"/>
              <a:buAutoNum type="arabicPeriod"/>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Whether the alleged conduct occurred against a person in the United States.</a:t>
            </a: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 </a:t>
            </a:r>
          </a:p>
          <a:p>
            <a:pPr marL="0" indent="0">
              <a:buNone/>
            </a:pPr>
            <a:endPar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Tree>
    <p:extLst>
      <p:ext uri="{BB962C8B-B14F-4D97-AF65-F5344CB8AC3E}">
        <p14:creationId xmlns:p14="http://schemas.microsoft.com/office/powerpoint/2010/main" val="1954215810"/>
      </p:ext>
    </p:extLst>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55613"/>
            <a:ext cx="3197545" cy="2643187"/>
          </a:xfrm>
        </p:spPr>
        <p:txBody>
          <a:bodyPr anchor="t">
            <a:noAutofit/>
          </a:bodyPr>
          <a:lstStyle/>
          <a:p>
            <a:r>
              <a:rPr lang="en-US" b="1" dirty="0">
                <a:solidFill>
                  <a:srgbClr val="8C1F53"/>
                </a:solidFill>
                <a:ea typeface="Source Sans Pro" panose="020B0503030403020204" pitchFamily="34" charset="0"/>
              </a:rPr>
              <a:t>UT Title IX Policy</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881522" y="298450"/>
            <a:ext cx="6735987" cy="5800726"/>
          </a:xfrm>
        </p:spPr>
        <p:txBody>
          <a:bodyPr>
            <a:noAutofit/>
          </a:bodyPr>
          <a:lstStyle/>
          <a:p>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Dating violence (as defined in the Violence Against Women Act amendments to the Clery Act), means any violence committed by a person: (A) who is or has been in a social relationship of a romantic or intimate nature with the victim; and (B) where the existence of such a relationship shall be determined based on a consideration of the following factors: (i) The length of the relationship; (ii) The type of relationship; and (iii) The frequency of interaction between the persons involved in the relationship.</a:t>
            </a:r>
          </a:p>
          <a:p>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Dating violence includes, but is not limited to, sexual or physical abuse or the threat of such abuse.</a:t>
            </a:r>
          </a:p>
          <a:p>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 Dating violence does not include acts covered under the definition of domestic violence.</a:t>
            </a:r>
          </a:p>
          <a:p>
            <a:pPr marL="457200" indent="-457200">
              <a:buFont typeface="+mj-lt"/>
              <a:buAutoNum type="arabicPeriod"/>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457200" indent="-457200">
              <a:buFont typeface="+mj-lt"/>
              <a:buAutoNum type="arabicPeriod"/>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 </a:t>
            </a:r>
          </a:p>
          <a:p>
            <a:pPr marL="0" indent="0">
              <a:buNone/>
            </a:pPr>
            <a:endPar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Tree>
    <p:extLst>
      <p:ext uri="{BB962C8B-B14F-4D97-AF65-F5344CB8AC3E}">
        <p14:creationId xmlns:p14="http://schemas.microsoft.com/office/powerpoint/2010/main" val="1142776796"/>
      </p:ext>
    </p:extLst>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55613"/>
            <a:ext cx="3197545" cy="2643187"/>
          </a:xfrm>
        </p:spPr>
        <p:txBody>
          <a:bodyPr anchor="t">
            <a:noAutofit/>
          </a:bodyPr>
          <a:lstStyle/>
          <a:p>
            <a:r>
              <a:rPr lang="en-US" b="1" dirty="0">
                <a:solidFill>
                  <a:srgbClr val="8C1F53"/>
                </a:solidFill>
                <a:ea typeface="Source Sans Pro" panose="020B0503030403020204" pitchFamily="34" charset="0"/>
              </a:rPr>
              <a:t>Does this fall under Title IX?</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55613"/>
            <a:ext cx="6735987" cy="5800726"/>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Whether a Title IX formal complaint and alleged prohibited conduct is within the scope of the Title IX Policy is based on the following factors:</a:t>
            </a:r>
          </a:p>
          <a:p>
            <a:pPr marL="457200" indent="-457200">
              <a:buFont typeface="+mj-lt"/>
              <a:buAutoNum type="arabicPeriod"/>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Whether the alleged prohibited conduct, if proven, meets the definition of prohibited Sexual Harassment within the Title IX Policy.</a:t>
            </a:r>
          </a:p>
          <a:p>
            <a:pPr marL="457200" indent="-457200">
              <a:buFont typeface="+mj-lt"/>
              <a:buAutoNum type="arabicPeriod"/>
            </a:pPr>
            <a:r>
              <a:rPr lang="en-US" sz="2400" u="sng" dirty="0">
                <a:solidFill>
                  <a:schemeClr val="bg2"/>
                </a:solidFill>
                <a:latin typeface="Arial" panose="020B0604020202020204" pitchFamily="34" charset="0"/>
                <a:ea typeface="Source Sans Pro" panose="020B0503030403020204" pitchFamily="34" charset="0"/>
                <a:cs typeface="Arial" panose="020B0604020202020204" pitchFamily="34" charset="0"/>
              </a:rPr>
              <a:t>Whether the alleged conduct occurred in the University’s education program or activity; </a:t>
            </a:r>
            <a:r>
              <a:rPr lang="en-US" sz="2400" b="1" u="sng" dirty="0">
                <a:solidFill>
                  <a:schemeClr val="bg2"/>
                </a:solidFill>
                <a:latin typeface="Arial" panose="020B0604020202020204" pitchFamily="34" charset="0"/>
                <a:ea typeface="Source Sans Pro" panose="020B0503030403020204" pitchFamily="34" charset="0"/>
                <a:cs typeface="Arial" panose="020B0604020202020204" pitchFamily="34" charset="0"/>
              </a:rPr>
              <a:t>and</a:t>
            </a:r>
          </a:p>
          <a:p>
            <a:pPr marL="457200" indent="-457200">
              <a:buFont typeface="+mj-lt"/>
              <a:buAutoNum type="arabicPeriod"/>
            </a:pPr>
            <a:r>
              <a:rPr lang="en-US" sz="2400" u="sng" dirty="0">
                <a:solidFill>
                  <a:schemeClr val="bg2"/>
                </a:solidFill>
                <a:latin typeface="Arial" panose="020B0604020202020204" pitchFamily="34" charset="0"/>
                <a:ea typeface="Source Sans Pro" panose="020B0503030403020204" pitchFamily="34" charset="0"/>
                <a:cs typeface="Arial" panose="020B0604020202020204" pitchFamily="34" charset="0"/>
              </a:rPr>
              <a:t>Whether the alleged conduct occurred against a person in the United States.</a:t>
            </a: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 </a:t>
            </a:r>
          </a:p>
          <a:p>
            <a:pPr marL="0" indent="0">
              <a:buNone/>
            </a:pPr>
            <a:endPar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Tree>
    <p:extLst>
      <p:ext uri="{BB962C8B-B14F-4D97-AF65-F5344CB8AC3E}">
        <p14:creationId xmlns:p14="http://schemas.microsoft.com/office/powerpoint/2010/main" val="1005220609"/>
      </p:ext>
    </p:extLst>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55613"/>
            <a:ext cx="3197545" cy="2643187"/>
          </a:xfrm>
        </p:spPr>
        <p:txBody>
          <a:bodyPr anchor="t">
            <a:noAutofit/>
          </a:bodyPr>
          <a:lstStyle/>
          <a:p>
            <a:r>
              <a:rPr lang="en-US" b="1" dirty="0">
                <a:solidFill>
                  <a:srgbClr val="8C1F53"/>
                </a:solidFill>
                <a:ea typeface="Source Sans Pro" panose="020B0503030403020204" pitchFamily="34" charset="0"/>
              </a:rPr>
              <a:t>UT Title IX Policy</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55613"/>
            <a:ext cx="6735987" cy="5800726"/>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Disclaimer: If at any time during the investigatory process it is determined that the alleged conduct does not meet the definition of sexual harassment or did not occur in a school’s educational program or activity against a person in the United States, the University </a:t>
            </a:r>
            <a:r>
              <a:rPr lang="en-US" sz="2400" b="1" dirty="0">
                <a:solidFill>
                  <a:schemeClr val="bg2"/>
                </a:solidFill>
                <a:latin typeface="Arial" panose="020B0604020202020204" pitchFamily="34" charset="0"/>
                <a:ea typeface="Source Sans Pro" panose="020B0503030403020204" pitchFamily="34" charset="0"/>
                <a:cs typeface="Arial" panose="020B0604020202020204" pitchFamily="34" charset="0"/>
              </a:rPr>
              <a:t>must dismiss the formal complaint</a:t>
            </a: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 </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However, the University may address the alleged conduct through other appropriate University policies and processes.</a:t>
            </a: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 </a:t>
            </a:r>
          </a:p>
          <a:p>
            <a:pPr marL="0" indent="0">
              <a:buNone/>
            </a:pPr>
            <a:endPar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Tree>
    <p:extLst>
      <p:ext uri="{BB962C8B-B14F-4D97-AF65-F5344CB8AC3E}">
        <p14:creationId xmlns:p14="http://schemas.microsoft.com/office/powerpoint/2010/main" val="3417252982"/>
      </p:ext>
    </p:extLst>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79BAF"/>
              </a:solidFill>
              <a:effectLst/>
              <a:uLnTx/>
              <a:uFillTx/>
              <a:latin typeface="Arial" panose="020B0604020202020204"/>
              <a:ea typeface="+mn-ea"/>
              <a:cs typeface="+mn-cs"/>
            </a:endParaRPr>
          </a:p>
        </p:txBody>
      </p:sp>
      <p:sp>
        <p:nvSpPr>
          <p:cNvPr id="10" name="Freeform: Shape 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79BAF"/>
              </a:solidFill>
              <a:effectLst/>
              <a:uLnTx/>
              <a:uFillTx/>
              <a:latin typeface="Arial" panose="020B0604020202020204"/>
              <a:ea typeface="+mn-ea"/>
              <a:cs typeface="+mn-cs"/>
            </a:endParaRPr>
          </a:p>
        </p:txBody>
      </p:sp>
      <p:sp>
        <p:nvSpPr>
          <p:cNvPr id="2" name="Title 1">
            <a:extLst>
              <a:ext uri="{FF2B5EF4-FFF2-40B4-BE49-F238E27FC236}">
                <a16:creationId xmlns:a16="http://schemas.microsoft.com/office/drawing/2014/main" id="{754A5C61-24CD-6A4C-83D1-D1CDB47D0524}"/>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b="1" dirty="0">
                <a:solidFill>
                  <a:srgbClr val="8C1F53"/>
                </a:solidFill>
                <a:ea typeface="Source Sans Pro SemiBold" panose="020B0503030403020204" pitchFamily="34" charset="0"/>
              </a:rPr>
              <a:t>Information </a:t>
            </a:r>
            <a:br>
              <a:rPr lang="en-US" sz="5400" b="1" dirty="0">
                <a:solidFill>
                  <a:srgbClr val="8C1F53"/>
                </a:solidFill>
                <a:ea typeface="Source Sans Pro SemiBold" panose="020B0503030403020204" pitchFamily="34" charset="0"/>
              </a:rPr>
            </a:br>
            <a:r>
              <a:rPr lang="en-US" sz="5400" b="1" dirty="0">
                <a:solidFill>
                  <a:srgbClr val="8C1F53"/>
                </a:solidFill>
                <a:ea typeface="Source Sans Pro SemiBold" panose="020B0503030403020204" pitchFamily="34" charset="0"/>
              </a:rPr>
              <a:t>Session</a:t>
            </a:r>
          </a:p>
        </p:txBody>
      </p:sp>
    </p:spTree>
    <p:extLst>
      <p:ext uri="{BB962C8B-B14F-4D97-AF65-F5344CB8AC3E}">
        <p14:creationId xmlns:p14="http://schemas.microsoft.com/office/powerpoint/2010/main" val="1400620684"/>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55613"/>
            <a:ext cx="3597460" cy="2643187"/>
          </a:xfrm>
        </p:spPr>
        <p:txBody>
          <a:bodyPr anchor="t">
            <a:noAutofit/>
          </a:bodyPr>
          <a:lstStyle/>
          <a:p>
            <a:r>
              <a:rPr lang="en-US" b="1" dirty="0">
                <a:solidFill>
                  <a:srgbClr val="8C1F53"/>
                </a:solidFill>
                <a:ea typeface="Source Sans Pro" panose="020B0503030403020204" pitchFamily="34" charset="0"/>
              </a:rPr>
              <a:t>UT Title IX Policy– </a:t>
            </a:r>
            <a:r>
              <a:rPr lang="en-US" b="1" dirty="0">
                <a:solidFill>
                  <a:srgbClr val="2E2026"/>
                </a:solidFill>
                <a:ea typeface="Source Sans Pro" panose="020B0503030403020204" pitchFamily="34" charset="0"/>
              </a:rPr>
              <a:t>Retaliation</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55613"/>
            <a:ext cx="6735987" cy="5800726"/>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It is the responsibility of all UT employees to report violations of the Title IX Sexual Harassment Policy. In an effort to support an environment for open communication, the University will not tolerate any retaliation or retaliatory behavior against any employee or student who, in good faith, files a grievance, report or concern under the Title IX Policy. For purposes of this Policy, a good faith filing means an honest belief with absence of malice or intent to defraud or seek to disadvantage another. </a:t>
            </a:r>
            <a:endParaRPr lang="en-US" sz="12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endParaRPr lang="en-US" sz="12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Retaliatory acts may include intentional acts or threats of action toward another because they reported a violation of policy and/or because of their participation in the Title IX Grievance Procedure. Prohibited retaliatory behavior may include direct and indirect actions. </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 </a:t>
            </a:r>
            <a:endPar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Tree>
    <p:extLst>
      <p:ext uri="{BB962C8B-B14F-4D97-AF65-F5344CB8AC3E}">
        <p14:creationId xmlns:p14="http://schemas.microsoft.com/office/powerpoint/2010/main" val="2923950669"/>
      </p:ext>
    </p:extLst>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55613"/>
            <a:ext cx="3340284" cy="2643187"/>
          </a:xfrm>
        </p:spPr>
        <p:txBody>
          <a:bodyPr anchor="t">
            <a:noAutofit/>
          </a:bodyPr>
          <a:lstStyle/>
          <a:p>
            <a:r>
              <a:rPr lang="en-US" b="1" dirty="0">
                <a:solidFill>
                  <a:srgbClr val="8C1F53"/>
                </a:solidFill>
                <a:ea typeface="Source Sans Pro" panose="020B0503030403020204" pitchFamily="34" charset="0"/>
              </a:rPr>
              <a:t>UT Title IX Policy–</a:t>
            </a:r>
            <a:r>
              <a:rPr lang="en-US" b="1" dirty="0">
                <a:solidFill>
                  <a:srgbClr val="2E2026"/>
                </a:solidFill>
                <a:ea typeface="Source Sans Pro" panose="020B0503030403020204" pitchFamily="34" charset="0"/>
              </a:rPr>
              <a:t>Information Session</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55613"/>
            <a:ext cx="6735987" cy="5800726"/>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Title IX Coordinator requests to meet with the individual identified in the Title IX report who is alleged to be the victim of the misconduct described in the report.</a:t>
            </a: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 </a:t>
            </a: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It is the Complainant’s choice whether to meet for the information session. A Complainant may still request resources and services and/or file a formal complaint under the Title IX Policy, without an information session. </a:t>
            </a: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 </a:t>
            </a: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The Complainant has the right to bring an advisor of choice to the Information Session. </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 </a:t>
            </a:r>
            <a:endPar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Tree>
    <p:extLst>
      <p:ext uri="{BB962C8B-B14F-4D97-AF65-F5344CB8AC3E}">
        <p14:creationId xmlns:p14="http://schemas.microsoft.com/office/powerpoint/2010/main" val="2742856184"/>
      </p:ext>
    </p:extLst>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55613"/>
            <a:ext cx="3340284" cy="2643187"/>
          </a:xfrm>
        </p:spPr>
        <p:txBody>
          <a:bodyPr anchor="t">
            <a:noAutofit/>
          </a:bodyPr>
          <a:lstStyle/>
          <a:p>
            <a:r>
              <a:rPr lang="en-US" b="1" dirty="0">
                <a:solidFill>
                  <a:srgbClr val="8C1F53"/>
                </a:solidFill>
                <a:ea typeface="Source Sans Pro" panose="020B0503030403020204" pitchFamily="34" charset="0"/>
              </a:rPr>
              <a:t>UT Title IX Policy–</a:t>
            </a:r>
            <a:r>
              <a:rPr lang="en-US" b="1" dirty="0">
                <a:solidFill>
                  <a:srgbClr val="2E2026"/>
                </a:solidFill>
                <a:ea typeface="Source Sans Pro" panose="020B0503030403020204" pitchFamily="34" charset="0"/>
              </a:rPr>
              <a:t>Information Session</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55613"/>
            <a:ext cx="6735987" cy="5800726"/>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During the Information Session, the Title IX Coordinator will review the report with the Complainant and provide information regarding:</a:t>
            </a:r>
          </a:p>
          <a:p>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Title IX Jurisdiction</a:t>
            </a:r>
          </a:p>
          <a:p>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The Title IX Process and Grievance Procedures</a:t>
            </a:r>
          </a:p>
          <a:p>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Title IX Resolution Options</a:t>
            </a:r>
          </a:p>
          <a:p>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Any Applicable University Policies</a:t>
            </a:r>
          </a:p>
          <a:p>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Filing a formal complaint under the Title IX Policy</a:t>
            </a:r>
          </a:p>
          <a:p>
            <a:r>
              <a:rPr lang="en-US" sz="2400" b="1" u="sng" dirty="0">
                <a:solidFill>
                  <a:schemeClr val="bg2"/>
                </a:solidFill>
                <a:latin typeface="Arial" panose="020B0604020202020204" pitchFamily="34" charset="0"/>
                <a:ea typeface="Source Sans Pro" panose="020B0503030403020204" pitchFamily="34" charset="0"/>
                <a:cs typeface="Arial" panose="020B0604020202020204" pitchFamily="34" charset="0"/>
              </a:rPr>
              <a:t>Supportive Measures</a:t>
            </a:r>
          </a:p>
          <a:p>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University and Community resources and services</a:t>
            </a: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 </a:t>
            </a:r>
            <a:endPar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Tree>
    <p:extLst>
      <p:ext uri="{BB962C8B-B14F-4D97-AF65-F5344CB8AC3E}">
        <p14:creationId xmlns:p14="http://schemas.microsoft.com/office/powerpoint/2010/main" val="1079941636"/>
      </p:ext>
    </p:extLst>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additive="base">
                                        <p:cTn id="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55613"/>
            <a:ext cx="3340284" cy="2643187"/>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b="1" dirty="0">
                <a:solidFill>
                  <a:srgbClr val="2E2026"/>
                </a:solidFill>
                <a:ea typeface="Source Sans Pro" panose="020B0503030403020204" pitchFamily="34" charset="0"/>
              </a:rPr>
              <a:t>Supportive Measures</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55613"/>
            <a:ext cx="6735987" cy="5800726"/>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Supportive measures are non-disciplinary and non-punitive individualized services offered as appropriate, and as reasonably available. Such measures are designed to restore or preserve equal access to UT’s education program or activity without unreasonably burdening the other party, including measures designed to protect the safety of all parties, as well as UT’s educational environment and to deter sexual harassment. </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 </a:t>
            </a:r>
            <a:endPar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Tree>
    <p:extLst>
      <p:ext uri="{BB962C8B-B14F-4D97-AF65-F5344CB8AC3E}">
        <p14:creationId xmlns:p14="http://schemas.microsoft.com/office/powerpoint/2010/main" val="45213234"/>
      </p:ext>
    </p:extLst>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55613"/>
            <a:ext cx="3340284" cy="2643187"/>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b="1" dirty="0">
                <a:solidFill>
                  <a:srgbClr val="2E2026"/>
                </a:solidFill>
                <a:ea typeface="Source Sans Pro" panose="020B0503030403020204" pitchFamily="34" charset="0"/>
              </a:rPr>
              <a:t>Supportive Measures</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55613"/>
            <a:ext cx="6735987" cy="5800726"/>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Supportive Measures may include, but are not limited to:</a:t>
            </a:r>
          </a:p>
          <a:p>
            <a:pPr lvl="1"/>
            <a:r>
              <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rPr>
              <a:t>Counseling</a:t>
            </a:r>
          </a:p>
          <a:p>
            <a:pPr lvl="1"/>
            <a:r>
              <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rPr>
              <a:t>Work or class adjustments</a:t>
            </a:r>
          </a:p>
          <a:p>
            <a:pPr lvl="1"/>
            <a:r>
              <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rPr>
              <a:t>Restrictions on contact</a:t>
            </a:r>
          </a:p>
          <a:p>
            <a:pPr lvl="1"/>
            <a:r>
              <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rPr>
              <a:t>Extensions of deadlines or other course-related adjustments</a:t>
            </a:r>
          </a:p>
          <a:p>
            <a:pPr lvl="1"/>
            <a:r>
              <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rPr>
              <a:t>Modifications of work or class schedules</a:t>
            </a:r>
          </a:p>
          <a:p>
            <a:pPr lvl="1"/>
            <a:r>
              <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rPr>
              <a:t>Campus escort services</a:t>
            </a:r>
          </a:p>
          <a:p>
            <a:pPr lvl="1"/>
            <a:r>
              <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rPr>
              <a:t>Mutual restrictions on contact between the parties (no contact orders)</a:t>
            </a:r>
          </a:p>
          <a:p>
            <a:pPr lvl="1"/>
            <a:r>
              <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rPr>
              <a:t>Changes in work or housing locations</a:t>
            </a:r>
          </a:p>
          <a:p>
            <a:pPr lvl="1"/>
            <a:r>
              <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rPr>
              <a:t>Leaves of absence</a:t>
            </a:r>
          </a:p>
          <a:p>
            <a:pPr lvl="1"/>
            <a:r>
              <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rPr>
              <a:t>Increased security and monitoring of certain areas of the campus</a:t>
            </a:r>
          </a:p>
          <a:p>
            <a:pPr lvl="1"/>
            <a:r>
              <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rPr>
              <a:t>Emergency Removal</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 </a:t>
            </a:r>
            <a:endPar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Tree>
    <p:extLst>
      <p:ext uri="{BB962C8B-B14F-4D97-AF65-F5344CB8AC3E}">
        <p14:creationId xmlns:p14="http://schemas.microsoft.com/office/powerpoint/2010/main" val="4244452879"/>
      </p:ext>
    </p:extLst>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3" end="13"/>
                                            </p:txEl>
                                          </p:spTgt>
                                        </p:tgtEl>
                                        <p:attrNameLst>
                                          <p:attrName>style.visibility</p:attrName>
                                        </p:attrNameLst>
                                      </p:cBhvr>
                                      <p:to>
                                        <p:strVal val="visible"/>
                                      </p:to>
                                    </p:set>
                                    <p:anim calcmode="lin" valueType="num">
                                      <p:cBhvr additive="base">
                                        <p:cTn id="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55613"/>
            <a:ext cx="3197545" cy="2643187"/>
          </a:xfrm>
        </p:spPr>
        <p:txBody>
          <a:bodyPr anchor="t">
            <a:noAutofit/>
          </a:bodyPr>
          <a:lstStyle/>
          <a:p>
            <a:r>
              <a:rPr lang="en-US" b="1" dirty="0">
                <a:solidFill>
                  <a:srgbClr val="8C1F53"/>
                </a:solidFill>
                <a:ea typeface="Source Sans Pro" panose="020B0503030403020204" pitchFamily="34" charset="0"/>
              </a:rPr>
              <a:t>Title IX</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867234" y="455613"/>
            <a:ext cx="6735987" cy="5800726"/>
          </a:xfrm>
        </p:spPr>
        <p:txBody>
          <a:bodyPr>
            <a:noAutofit/>
          </a:bodyPr>
          <a:lstStyle/>
          <a:p>
            <a:pPr marL="0" indent="0">
              <a:buNone/>
            </a:pPr>
            <a:r>
              <a:rPr lang="en-US" sz="3600" dirty="0">
                <a:solidFill>
                  <a:schemeClr val="bg2"/>
                </a:solidFill>
                <a:latin typeface="Arial" panose="020B0604020202020204" pitchFamily="34" charset="0"/>
                <a:ea typeface="Source Sans Pro" panose="020B0503030403020204" pitchFamily="34" charset="0"/>
                <a:cs typeface="Arial" panose="020B0604020202020204" pitchFamily="34" charset="0"/>
              </a:rPr>
              <a:t>“No person in the United States shall, on the basis of sex, be excluded from participation in, be denied the benefits of, or be subjected to discrimination under any education program or activity receiving Federal financial assistance.” </a:t>
            </a:r>
            <a:r>
              <a:rPr lang="en-US" sz="3600" i="1" dirty="0">
                <a:solidFill>
                  <a:schemeClr val="bg2"/>
                </a:solidFill>
                <a:latin typeface="Arial" panose="020B0604020202020204" pitchFamily="34" charset="0"/>
                <a:ea typeface="Source Sans Pro" panose="020B0503030403020204" pitchFamily="34" charset="0"/>
                <a:cs typeface="Arial" panose="020B0604020202020204" pitchFamily="34" charset="0"/>
              </a:rPr>
              <a:t>20 U.S.C. 1681</a:t>
            </a: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 </a:t>
            </a:r>
          </a:p>
          <a:p>
            <a:pPr marL="0" indent="0">
              <a:buNone/>
            </a:pPr>
            <a:endPar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Tree>
    <p:extLst>
      <p:ext uri="{BB962C8B-B14F-4D97-AF65-F5344CB8AC3E}">
        <p14:creationId xmlns:p14="http://schemas.microsoft.com/office/powerpoint/2010/main" val="1829292902"/>
      </p:ext>
    </p:extLst>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55613"/>
            <a:ext cx="3340284" cy="2643187"/>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b="1" dirty="0">
                <a:solidFill>
                  <a:srgbClr val="2E2026"/>
                </a:solidFill>
                <a:ea typeface="Source Sans Pro" panose="020B0503030403020204" pitchFamily="34" charset="0"/>
              </a:rPr>
              <a:t>Emergency Removal</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55613"/>
            <a:ext cx="6735987" cy="5800726"/>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The University retains the authority to remove a respondent from UT’s program or activity on an emergency basis, where the University (1) undertakes an individualized safety and risk analysis and (2) determines that an immediate threat to the physical health or safety of any student or other individual arising from the allegations of sexual harassment justifies removal.</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If the University determines such removal is necessary, the Respondent will be provided notice and an opportunity to challenge the decision immediately following the removal.</a:t>
            </a:r>
          </a:p>
          <a:p>
            <a:pPr marL="0" indent="0">
              <a:buNone/>
            </a:pPr>
            <a:endPar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 </a:t>
            </a:r>
            <a:endPar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Tree>
    <p:extLst>
      <p:ext uri="{BB962C8B-B14F-4D97-AF65-F5344CB8AC3E}">
        <p14:creationId xmlns:p14="http://schemas.microsoft.com/office/powerpoint/2010/main" val="3944012312"/>
      </p:ext>
    </p:extLst>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79BAF"/>
              </a:solidFill>
              <a:effectLst/>
              <a:uLnTx/>
              <a:uFillTx/>
              <a:latin typeface="Arial" panose="020B0604020202020204"/>
              <a:ea typeface="+mn-ea"/>
              <a:cs typeface="+mn-cs"/>
            </a:endParaRPr>
          </a:p>
        </p:txBody>
      </p:sp>
      <p:sp>
        <p:nvSpPr>
          <p:cNvPr id="10" name="Freeform: Shape 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79BAF"/>
              </a:solidFill>
              <a:effectLst/>
              <a:uLnTx/>
              <a:uFillTx/>
              <a:latin typeface="Arial" panose="020B0604020202020204"/>
              <a:ea typeface="+mn-ea"/>
              <a:cs typeface="+mn-cs"/>
            </a:endParaRPr>
          </a:p>
        </p:txBody>
      </p:sp>
      <p:sp>
        <p:nvSpPr>
          <p:cNvPr id="2" name="Title 1">
            <a:extLst>
              <a:ext uri="{FF2B5EF4-FFF2-40B4-BE49-F238E27FC236}">
                <a16:creationId xmlns:a16="http://schemas.microsoft.com/office/drawing/2014/main" id="{754A5C61-24CD-6A4C-83D1-D1CDB47D0524}"/>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b="1" dirty="0">
                <a:solidFill>
                  <a:srgbClr val="8C1F53"/>
                </a:solidFill>
                <a:ea typeface="Source Sans Pro SemiBold" panose="020B0503030403020204" pitchFamily="34" charset="0"/>
              </a:rPr>
              <a:t>The Formal Complaint</a:t>
            </a:r>
          </a:p>
        </p:txBody>
      </p:sp>
    </p:spTree>
    <p:extLst>
      <p:ext uri="{BB962C8B-B14F-4D97-AF65-F5344CB8AC3E}">
        <p14:creationId xmlns:p14="http://schemas.microsoft.com/office/powerpoint/2010/main" val="1210564041"/>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55613"/>
            <a:ext cx="3340284" cy="2643187"/>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b="1" dirty="0">
                <a:solidFill>
                  <a:srgbClr val="2E2026"/>
                </a:solidFill>
                <a:ea typeface="Source Sans Pro" panose="020B0503030403020204" pitchFamily="34" charset="0"/>
              </a:rPr>
              <a:t>Formal Complaint</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55613"/>
            <a:ext cx="6735987" cy="5800726"/>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A document (including an electronic submission) filed by a Complainant with a signature, or other indicia that the Complainant is the person filing the formal complaint, or signed by the Title IX Coordinator, alleging sexual harassment against a respondent about conduct within UT’s education program or activity and requesting UT to investigate the allegation of sexual harassment.  At the time of filing the formal complaint, the Complainant must be participating in or attempting to participate in UT’s education program or activity.</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Tree>
    <p:extLst>
      <p:ext uri="{BB962C8B-B14F-4D97-AF65-F5344CB8AC3E}">
        <p14:creationId xmlns:p14="http://schemas.microsoft.com/office/powerpoint/2010/main" val="934197577"/>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55613"/>
            <a:ext cx="3340284" cy="2643187"/>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b="1" dirty="0">
                <a:solidFill>
                  <a:srgbClr val="2E2026"/>
                </a:solidFill>
                <a:ea typeface="Source Sans Pro" panose="020B0503030403020204" pitchFamily="34" charset="0"/>
              </a:rPr>
              <a:t>Dating Violence</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55613"/>
            <a:ext cx="6735987" cy="5800726"/>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Dating violence (as defined in the Violence Against Women Act amendments to the Clery Act), means any violence committed by a person: (A) who is or has been in a social relationship of a romantic or intimate nature with the victim; and (B) where the existence of such a relationship shall be determined based on a consideration of the following factors: (i) The length of the relationship; (ii) The type of relationship; and (iii) The frequency of interaction between the persons involved in the relationship.</a:t>
            </a: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Dating violence includes, but is not limited to, sexual or physical abuse or the threat of such abuse.</a:t>
            </a: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Dating violence does not include acts covered under the definition of domestic violence.</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Tree>
    <p:extLst>
      <p:ext uri="{BB962C8B-B14F-4D97-AF65-F5344CB8AC3E}">
        <p14:creationId xmlns:p14="http://schemas.microsoft.com/office/powerpoint/2010/main" val="699603627"/>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55613"/>
            <a:ext cx="3340284" cy="2643187"/>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chemeClr val="bg1"/>
                </a:solidFill>
                <a:ea typeface="Source Sans Pro" panose="020B0503030403020204" pitchFamily="34" charset="0"/>
              </a:rPr>
            </a:br>
            <a:r>
              <a:rPr lang="en-US" b="1" dirty="0">
                <a:solidFill>
                  <a:srgbClr val="2E2026"/>
                </a:solidFill>
                <a:ea typeface="Source Sans Pro" panose="020B0503030403020204" pitchFamily="34" charset="0"/>
              </a:rPr>
              <a:t>Sexual Assault</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55613"/>
            <a:ext cx="6735987" cy="5800726"/>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Fondling – is the touching of the private body parts of another person for the purpose of sexual gratification, without the consent of the victim, including instances where the victim is incapable of giving consent because of his/her age or because of his/her temporary or permanent mental incapacity.</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Tree>
    <p:extLst>
      <p:ext uri="{BB962C8B-B14F-4D97-AF65-F5344CB8AC3E}">
        <p14:creationId xmlns:p14="http://schemas.microsoft.com/office/powerpoint/2010/main" val="3923577236"/>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55613"/>
            <a:ext cx="3340284" cy="2643187"/>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chemeClr val="bg1"/>
                </a:solidFill>
                <a:ea typeface="Source Sans Pro" panose="020B0503030403020204" pitchFamily="34" charset="0"/>
              </a:rPr>
            </a:br>
            <a:r>
              <a:rPr lang="en-US" b="1" dirty="0">
                <a:solidFill>
                  <a:srgbClr val="2E2026"/>
                </a:solidFill>
                <a:ea typeface="Source Sans Pro" panose="020B0503030403020204" pitchFamily="34" charset="0"/>
              </a:rPr>
              <a:t>Notice</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55613"/>
            <a:ext cx="6735987" cy="5800726"/>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The Title IX Coordinator and/or designee will send written notice to the Complainant and Respondent indicating receipt of a formal complaint and the commencement of the formal university grievance procedure. </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Tree>
    <p:extLst>
      <p:ext uri="{BB962C8B-B14F-4D97-AF65-F5344CB8AC3E}">
        <p14:creationId xmlns:p14="http://schemas.microsoft.com/office/powerpoint/2010/main" val="2277770052"/>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55613"/>
            <a:ext cx="3340284" cy="2643187"/>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b="1" dirty="0">
                <a:solidFill>
                  <a:srgbClr val="2E2026"/>
                </a:solidFill>
                <a:ea typeface="Source Sans Pro" panose="020B0503030403020204" pitchFamily="34" charset="0"/>
              </a:rPr>
              <a:t>Notice</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55613"/>
            <a:ext cx="7091403" cy="5800726"/>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This notice, which is sent to both the Complainant and the Respondent, will include at a minimum:</a:t>
            </a:r>
          </a:p>
          <a:p>
            <a:pPr lvl="1"/>
            <a:r>
              <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rPr>
              <a:t>Notice of the allegations, the Complainant, and date and location of the incident. </a:t>
            </a:r>
          </a:p>
          <a:p>
            <a:pPr lvl="1"/>
            <a:r>
              <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rPr>
              <a:t>A copy of the complaint and any other reports or evidence obtained </a:t>
            </a:r>
          </a:p>
          <a:p>
            <a:pPr lvl="1"/>
            <a:r>
              <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rPr>
              <a:t>Notice of UT’s Title IX Policy and Grievance Procedure </a:t>
            </a:r>
          </a:p>
          <a:p>
            <a:pPr lvl="1"/>
            <a:r>
              <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rPr>
              <a:t>A statement that the Respondent is presumed not responsible for the alleged conduct and that a determination regarding responsibility is made at the conclusion of the grievance procedure.</a:t>
            </a:r>
          </a:p>
          <a:p>
            <a:pPr lvl="1"/>
            <a:r>
              <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rPr>
              <a:t>A statement that the burden of gathering evidence and of proving a violation of the Title IX Policy is on the University and not on the Complainant or Respondent.</a:t>
            </a:r>
          </a:p>
          <a:p>
            <a:pPr lvl="1"/>
            <a:r>
              <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rPr>
              <a:t>The University will not restrict the ability of parties to discuss the allegations or gather and present relevant evidence. The Complainant and Respondent will have an equal opportunity to present fact and expert witnesses and other evidence.</a:t>
            </a:r>
          </a:p>
          <a:p>
            <a:pPr marL="457200" lvl="1" indent="0">
              <a:buNone/>
            </a:pPr>
            <a:endParaRPr lang="en-US" sz="16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457200" lvl="1" indent="0">
              <a:buNone/>
            </a:pPr>
            <a:endPar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457200" lvl="1" indent="0">
              <a:buNone/>
            </a:pPr>
            <a:r>
              <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rPr>
              <a:t> </a:t>
            </a:r>
            <a:endParaRPr lang="en-US" sz="16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Tree>
    <p:extLst>
      <p:ext uri="{BB962C8B-B14F-4D97-AF65-F5344CB8AC3E}">
        <p14:creationId xmlns:p14="http://schemas.microsoft.com/office/powerpoint/2010/main" val="840948159"/>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55613"/>
            <a:ext cx="3340284" cy="2643187"/>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chemeClr val="bg1"/>
                </a:solidFill>
                <a:ea typeface="Source Sans Pro" panose="020B0503030403020204" pitchFamily="34" charset="0"/>
              </a:rPr>
            </a:br>
            <a:r>
              <a:rPr lang="en-US" b="1" dirty="0">
                <a:solidFill>
                  <a:srgbClr val="2E2026"/>
                </a:solidFill>
                <a:ea typeface="Source Sans Pro" panose="020B0503030403020204" pitchFamily="34" charset="0"/>
              </a:rPr>
              <a:t>Notice </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55613"/>
            <a:ext cx="7193187" cy="5800726"/>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This notice, which is sent to both the Complainant and the Respondent, will include at a minimum:</a:t>
            </a:r>
          </a:p>
          <a:p>
            <a:pPr lvl="1"/>
            <a:r>
              <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rPr>
              <a:t>A statement that the Complainant and Respondent have the right to an advisor of their choice, including an attorney, who may accompany them during any meetings in relation to the complaint.</a:t>
            </a:r>
          </a:p>
          <a:p>
            <a:pPr lvl="1"/>
            <a:r>
              <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rPr>
              <a:t>A statement that before the conclusion of the investigation, the parties may inspect and review evidence obtained as part of the investigation that is directly related to the allegations raised in the formal complaint.</a:t>
            </a:r>
          </a:p>
          <a:p>
            <a:pPr lvl="1"/>
            <a:r>
              <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rPr>
              <a:t>A statement about the University’s retaliation policy.</a:t>
            </a:r>
          </a:p>
          <a:p>
            <a:pPr lvl="1"/>
            <a:r>
              <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rPr>
              <a:t>A statement providing the Respondent five (5) business days from receipt of the notice to provide a written response to the allegations to the Title IX Coordinator and/or designated individual listed in the notice.</a:t>
            </a:r>
          </a:p>
          <a:p>
            <a:pPr lvl="1"/>
            <a:r>
              <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rPr>
              <a:t>A statement providing both the Complainant and the Respondent the opportunity to meet with the Title IX Investigator(s) for a pre-Investigative meeting to discuss the Title IX formal resolution process. </a:t>
            </a:r>
          </a:p>
          <a:p>
            <a:pPr marL="457200" lvl="1" indent="0">
              <a:buNone/>
            </a:pPr>
            <a:endParaRPr lang="en-US" sz="16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457200" lvl="1" indent="0">
              <a:buNone/>
            </a:pPr>
            <a:endPar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457200" lvl="1" indent="0">
              <a:buNone/>
            </a:pPr>
            <a:r>
              <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rPr>
              <a:t> </a:t>
            </a:r>
            <a:endParaRPr lang="en-US" sz="16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Tree>
    <p:extLst>
      <p:ext uri="{BB962C8B-B14F-4D97-AF65-F5344CB8AC3E}">
        <p14:creationId xmlns:p14="http://schemas.microsoft.com/office/powerpoint/2010/main" val="1470660929"/>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79BAF"/>
              </a:solidFill>
              <a:effectLst/>
              <a:uLnTx/>
              <a:uFillTx/>
              <a:latin typeface="Arial" panose="020B0604020202020204"/>
              <a:ea typeface="+mn-ea"/>
              <a:cs typeface="+mn-cs"/>
            </a:endParaRPr>
          </a:p>
        </p:txBody>
      </p:sp>
      <p:sp>
        <p:nvSpPr>
          <p:cNvPr id="10" name="Freeform: Shape 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79BAF"/>
              </a:solidFill>
              <a:effectLst/>
              <a:uLnTx/>
              <a:uFillTx/>
              <a:latin typeface="Arial" panose="020B0604020202020204"/>
              <a:ea typeface="+mn-ea"/>
              <a:cs typeface="+mn-cs"/>
            </a:endParaRPr>
          </a:p>
        </p:txBody>
      </p:sp>
      <p:sp>
        <p:nvSpPr>
          <p:cNvPr id="2" name="Title 1">
            <a:extLst>
              <a:ext uri="{FF2B5EF4-FFF2-40B4-BE49-F238E27FC236}">
                <a16:creationId xmlns:a16="http://schemas.microsoft.com/office/drawing/2014/main" id="{754A5C61-24CD-6A4C-83D1-D1CDB47D0524}"/>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b="1" dirty="0">
                <a:solidFill>
                  <a:srgbClr val="8C1F53"/>
                </a:solidFill>
                <a:ea typeface="Source Sans Pro SemiBold" panose="020B0503030403020204" pitchFamily="34" charset="0"/>
              </a:rPr>
              <a:t>Cross Claim</a:t>
            </a:r>
          </a:p>
        </p:txBody>
      </p:sp>
    </p:spTree>
    <p:extLst>
      <p:ext uri="{BB962C8B-B14F-4D97-AF65-F5344CB8AC3E}">
        <p14:creationId xmlns:p14="http://schemas.microsoft.com/office/powerpoint/2010/main" val="1070176793"/>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0" y="455613"/>
            <a:ext cx="3943487" cy="2643187"/>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sz="4200" b="1" dirty="0">
                <a:solidFill>
                  <a:srgbClr val="2E2026"/>
                </a:solidFill>
                <a:ea typeface="Source Sans Pro" panose="020B0503030403020204" pitchFamily="34" charset="0"/>
              </a:rPr>
              <a:t>Consolidation of Formal Complaints</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55613"/>
            <a:ext cx="6735987" cy="5800726"/>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The University may consolidate formal complaints as to allegations of sexual harassment against more than one Respondent, or by more than one Complainant against one or more Respondents, or by one party against the other party, </a:t>
            </a:r>
            <a:r>
              <a:rPr lang="en-US" sz="2400" u="sng" dirty="0">
                <a:solidFill>
                  <a:schemeClr val="bg2"/>
                </a:solidFill>
                <a:latin typeface="Arial" panose="020B0604020202020204" pitchFamily="34" charset="0"/>
                <a:ea typeface="Source Sans Pro" panose="020B0503030403020204" pitchFamily="34" charset="0"/>
                <a:cs typeface="Arial" panose="020B0604020202020204" pitchFamily="34" charset="0"/>
              </a:rPr>
              <a:t>where the allegations of sexual harassment arise out of the same facts or circumstances</a:t>
            </a: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Tree>
    <p:extLst>
      <p:ext uri="{BB962C8B-B14F-4D97-AF65-F5344CB8AC3E}">
        <p14:creationId xmlns:p14="http://schemas.microsoft.com/office/powerpoint/2010/main" val="2922396465"/>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7C70888-286E-764A-8EFE-C495A2A4338B}"/>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407429385"/>
      </p:ext>
    </p:extLst>
  </p:cSld>
  <p:clrMapOvr>
    <a:masterClrMapping/>
  </p:clrMapOvr>
  <p:transition spd="slow">
    <p:cover/>
  </p:transition>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0" y="455613"/>
            <a:ext cx="4132592" cy="2643187"/>
          </a:xfrm>
        </p:spPr>
        <p:txBody>
          <a:bodyPr anchor="t">
            <a:noAutofit/>
          </a:bodyPr>
          <a:lstStyle/>
          <a:p>
            <a:r>
              <a:rPr lang="en-US" sz="4000" b="1" dirty="0">
                <a:solidFill>
                  <a:srgbClr val="8C1F53"/>
                </a:solidFill>
                <a:ea typeface="Source Sans Pro" panose="020B0503030403020204" pitchFamily="34" charset="0"/>
              </a:rPr>
              <a:t>“Same facts or circumstances”</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55613"/>
            <a:ext cx="6735987" cy="5800726"/>
          </a:xfrm>
        </p:spPr>
        <p:txBody>
          <a:bodyPr>
            <a:noAutofit/>
          </a:bodyPr>
          <a:lstStyle/>
          <a:p>
            <a:pPr marL="0" indent="0">
              <a:buNone/>
            </a:pPr>
            <a:r>
              <a:rPr lang="en-US" sz="2400" b="1" dirty="0">
                <a:solidFill>
                  <a:schemeClr val="bg2"/>
                </a:solidFill>
                <a:latin typeface="Arial" panose="020B0604020202020204" pitchFamily="34" charset="0"/>
                <a:ea typeface="Source Sans Pro" panose="020B0503030403020204" pitchFamily="34" charset="0"/>
                <a:cs typeface="Arial" panose="020B0604020202020204" pitchFamily="34" charset="0"/>
              </a:rPr>
              <a:t>Preamble to the Title IX Regulations</a:t>
            </a: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 </a:t>
            </a: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The requirement for the same facts and circumstances means that the multiple Complainants’ allegations are so intertwined that their allegations directly relate to all the parties.  </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Accordingly, if the allegations of sexual harassment arise out of the same facts or circumstances, the parties must receive the same written determination regarding responsibility under § 106.45(b)(7), although the determination of responsibility may be different with respect to each allegation depending on the facts.  </a:t>
            </a:r>
            <a:endParaRPr lang="en-US" dirty="0"/>
          </a:p>
        </p:txBody>
      </p:sp>
    </p:spTree>
    <p:extLst>
      <p:ext uri="{BB962C8B-B14F-4D97-AF65-F5344CB8AC3E}">
        <p14:creationId xmlns:p14="http://schemas.microsoft.com/office/powerpoint/2010/main" val="1425716675"/>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79BAF"/>
              </a:solidFill>
              <a:effectLst/>
              <a:uLnTx/>
              <a:uFillTx/>
              <a:latin typeface="Arial" panose="020B0604020202020204"/>
              <a:ea typeface="+mn-ea"/>
              <a:cs typeface="+mn-cs"/>
            </a:endParaRPr>
          </a:p>
        </p:txBody>
      </p:sp>
      <p:sp>
        <p:nvSpPr>
          <p:cNvPr id="10" name="Freeform: Shape 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79BAF"/>
              </a:solidFill>
              <a:effectLst/>
              <a:uLnTx/>
              <a:uFillTx/>
              <a:latin typeface="Arial" panose="020B0604020202020204"/>
              <a:ea typeface="+mn-ea"/>
              <a:cs typeface="+mn-cs"/>
            </a:endParaRPr>
          </a:p>
        </p:txBody>
      </p:sp>
      <p:sp>
        <p:nvSpPr>
          <p:cNvPr id="2" name="Title 1">
            <a:extLst>
              <a:ext uri="{FF2B5EF4-FFF2-40B4-BE49-F238E27FC236}">
                <a16:creationId xmlns:a16="http://schemas.microsoft.com/office/drawing/2014/main" id="{754A5C61-24CD-6A4C-83D1-D1CDB47D0524}"/>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b="1" dirty="0">
                <a:solidFill>
                  <a:srgbClr val="8C1F53"/>
                </a:solidFill>
                <a:ea typeface="Source Sans Pro SemiBold" panose="020B0503030403020204" pitchFamily="34" charset="0"/>
              </a:rPr>
              <a:t>Notice of Allegations</a:t>
            </a:r>
          </a:p>
        </p:txBody>
      </p:sp>
    </p:spTree>
    <p:extLst>
      <p:ext uri="{BB962C8B-B14F-4D97-AF65-F5344CB8AC3E}">
        <p14:creationId xmlns:p14="http://schemas.microsoft.com/office/powerpoint/2010/main" val="4145580712"/>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55613"/>
            <a:ext cx="3340284" cy="2643187"/>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b="1" dirty="0">
                <a:solidFill>
                  <a:srgbClr val="2E2026"/>
                </a:solidFill>
                <a:ea typeface="Source Sans Pro" panose="020B0503030403020204" pitchFamily="34" charset="0"/>
              </a:rPr>
              <a:t>Notice of Allegations</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55613"/>
            <a:ext cx="6735987" cy="5800726"/>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The Title IX Coordinator and/or designee will send written notice to the Complainant and Respondent indicating receipt of a formal complaint and the commencement of the formal university grievance procedure. </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Tree>
    <p:extLst>
      <p:ext uri="{BB962C8B-B14F-4D97-AF65-F5344CB8AC3E}">
        <p14:creationId xmlns:p14="http://schemas.microsoft.com/office/powerpoint/2010/main" val="3307371689"/>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79BAF"/>
              </a:solidFill>
              <a:effectLst/>
              <a:uLnTx/>
              <a:uFillTx/>
              <a:latin typeface="Arial" panose="020B0604020202020204"/>
              <a:ea typeface="+mn-ea"/>
              <a:cs typeface="+mn-cs"/>
            </a:endParaRPr>
          </a:p>
        </p:txBody>
      </p:sp>
      <p:sp>
        <p:nvSpPr>
          <p:cNvPr id="10" name="Freeform: Shape 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79BAF"/>
              </a:solidFill>
              <a:effectLst/>
              <a:uLnTx/>
              <a:uFillTx/>
              <a:latin typeface="Arial" panose="020B0604020202020204"/>
              <a:ea typeface="+mn-ea"/>
              <a:cs typeface="+mn-cs"/>
            </a:endParaRPr>
          </a:p>
        </p:txBody>
      </p:sp>
      <p:sp>
        <p:nvSpPr>
          <p:cNvPr id="2" name="Title 1">
            <a:extLst>
              <a:ext uri="{FF2B5EF4-FFF2-40B4-BE49-F238E27FC236}">
                <a16:creationId xmlns:a16="http://schemas.microsoft.com/office/drawing/2014/main" id="{754A5C61-24CD-6A4C-83D1-D1CDB47D0524}"/>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b="1" dirty="0">
                <a:solidFill>
                  <a:srgbClr val="8C1F53"/>
                </a:solidFill>
                <a:ea typeface="Source Sans Pro SemiBold" panose="020B0503030403020204" pitchFamily="34" charset="0"/>
              </a:rPr>
              <a:t>Investigative Interviews</a:t>
            </a:r>
          </a:p>
        </p:txBody>
      </p:sp>
    </p:spTree>
    <p:extLst>
      <p:ext uri="{BB962C8B-B14F-4D97-AF65-F5344CB8AC3E}">
        <p14:creationId xmlns:p14="http://schemas.microsoft.com/office/powerpoint/2010/main" val="2976494024"/>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65138"/>
            <a:ext cx="3754622" cy="2557462"/>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b="1" dirty="0">
                <a:solidFill>
                  <a:srgbClr val="2E2026"/>
                </a:solidFill>
                <a:ea typeface="Source Sans Pro" panose="020B0503030403020204" pitchFamily="34" charset="0"/>
              </a:rPr>
              <a:t>Investigative Interviews</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65138"/>
            <a:ext cx="7059796" cy="5715000"/>
          </a:xfrm>
        </p:spPr>
        <p:txBody>
          <a:bodyPr>
            <a:noAutofit/>
          </a:bodyPr>
          <a:lstStyle/>
          <a:p>
            <a:pPr marL="0" indent="0">
              <a:buNone/>
            </a:pPr>
            <a:r>
              <a:rPr lang="en-US" sz="2200" dirty="0">
                <a:solidFill>
                  <a:schemeClr val="bg2"/>
                </a:solidFill>
                <a:latin typeface="Arial" panose="020B0604020202020204" pitchFamily="34" charset="0"/>
                <a:ea typeface="Source Sans Pro" panose="020B0503030403020204" pitchFamily="34" charset="0"/>
                <a:cs typeface="Arial" panose="020B0604020202020204" pitchFamily="34" charset="0"/>
              </a:rPr>
              <a:t>The party who filed the initial formal complaint should be interviewed first;</a:t>
            </a:r>
          </a:p>
          <a:p>
            <a:pPr marL="0" indent="0">
              <a:buNone/>
            </a:pPr>
            <a:endParaRPr lang="en-US" sz="22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200" dirty="0">
                <a:solidFill>
                  <a:schemeClr val="bg2"/>
                </a:solidFill>
                <a:latin typeface="Arial" panose="020B0604020202020204" pitchFamily="34" charset="0"/>
                <a:ea typeface="Source Sans Pro" panose="020B0503030403020204" pitchFamily="34" charset="0"/>
                <a:cs typeface="Arial" panose="020B0604020202020204" pitchFamily="34" charset="0"/>
              </a:rPr>
              <a:t>Both parties may have an advisor present; </a:t>
            </a:r>
          </a:p>
          <a:p>
            <a:pPr marL="0" indent="0">
              <a:buNone/>
            </a:pPr>
            <a:endParaRPr lang="en-US" sz="22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200" dirty="0">
                <a:solidFill>
                  <a:schemeClr val="bg2"/>
                </a:solidFill>
                <a:latin typeface="Arial" panose="020B0604020202020204" pitchFamily="34" charset="0"/>
                <a:ea typeface="Source Sans Pro" panose="020B0503030403020204" pitchFamily="34" charset="0"/>
                <a:cs typeface="Arial" panose="020B0604020202020204" pitchFamily="34" charset="0"/>
              </a:rPr>
              <a:t>During this initial interview, the Complainant and the Respondent may provide inculpatory and exculpatory evidence to the investigator(s);</a:t>
            </a:r>
          </a:p>
          <a:p>
            <a:pPr marL="0" indent="0">
              <a:buNone/>
            </a:pPr>
            <a:endParaRPr lang="en-US" sz="22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200" dirty="0">
                <a:solidFill>
                  <a:schemeClr val="bg2"/>
                </a:solidFill>
                <a:latin typeface="Arial" panose="020B0604020202020204" pitchFamily="34" charset="0"/>
                <a:ea typeface="Source Sans Pro" panose="020B0503030403020204" pitchFamily="34" charset="0"/>
                <a:cs typeface="Arial" panose="020B0604020202020204" pitchFamily="34" charset="0"/>
              </a:rPr>
              <a:t>Parties may identify and supply contact information for relevant witnesses to the University investigator(s);</a:t>
            </a:r>
          </a:p>
          <a:p>
            <a:pPr marL="0" indent="0">
              <a:buNone/>
            </a:pPr>
            <a:endParaRPr lang="en-US" sz="22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200" dirty="0">
                <a:solidFill>
                  <a:schemeClr val="bg2"/>
                </a:solidFill>
                <a:latin typeface="Arial" panose="020B0604020202020204" pitchFamily="34" charset="0"/>
                <a:ea typeface="Source Sans Pro" panose="020B0503030403020204" pitchFamily="34" charset="0"/>
                <a:cs typeface="Arial" panose="020B0604020202020204" pitchFamily="34" charset="0"/>
              </a:rPr>
              <a:t>Investigator(s) may, at their discretion, meet with the Complainant and the Respondent for follow-up meetings as they determine necessary.</a:t>
            </a:r>
          </a:p>
          <a:p>
            <a:pPr marL="0" indent="0">
              <a:buNone/>
            </a:pPr>
            <a:endParaRPr lang="en-US" sz="22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Tree>
    <p:extLst>
      <p:ext uri="{BB962C8B-B14F-4D97-AF65-F5344CB8AC3E}">
        <p14:creationId xmlns:p14="http://schemas.microsoft.com/office/powerpoint/2010/main" val="2588546364"/>
      </p:ext>
    </p:extLst>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65138"/>
            <a:ext cx="3754622" cy="2557462"/>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b="1" dirty="0">
                <a:solidFill>
                  <a:srgbClr val="2E2026"/>
                </a:solidFill>
                <a:ea typeface="Source Sans Pro" panose="020B0503030403020204" pitchFamily="34" charset="0"/>
              </a:rPr>
              <a:t>Advisors</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65138"/>
            <a:ext cx="7059796" cy="5715000"/>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During the investigative interview, the Complainant and the Respondent may be accompanied by an advisor of their choice who may be, but is not required to be, an attorney.  </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The advisor may assist in providing information to the University investigator(s).  During the investigation, the University may set restrictions on the role of the advisor, which will apply equally to the Complainant and the Respondent.</a:t>
            </a:r>
          </a:p>
        </p:txBody>
      </p:sp>
    </p:spTree>
    <p:extLst>
      <p:ext uri="{BB962C8B-B14F-4D97-AF65-F5344CB8AC3E}">
        <p14:creationId xmlns:p14="http://schemas.microsoft.com/office/powerpoint/2010/main" val="3593327078"/>
      </p:ext>
    </p:extLst>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79BAF"/>
              </a:solidFill>
              <a:effectLst/>
              <a:uLnTx/>
              <a:uFillTx/>
              <a:latin typeface="Arial" panose="020B0604020202020204"/>
              <a:ea typeface="+mn-ea"/>
              <a:cs typeface="+mn-cs"/>
            </a:endParaRPr>
          </a:p>
        </p:txBody>
      </p:sp>
      <p:sp>
        <p:nvSpPr>
          <p:cNvPr id="10" name="Freeform: Shape 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79BAF"/>
              </a:solidFill>
              <a:effectLst/>
              <a:uLnTx/>
              <a:uFillTx/>
              <a:latin typeface="Arial" panose="020B0604020202020204"/>
              <a:ea typeface="+mn-ea"/>
              <a:cs typeface="+mn-cs"/>
            </a:endParaRPr>
          </a:p>
        </p:txBody>
      </p:sp>
      <p:sp>
        <p:nvSpPr>
          <p:cNvPr id="2" name="Title 1">
            <a:extLst>
              <a:ext uri="{FF2B5EF4-FFF2-40B4-BE49-F238E27FC236}">
                <a16:creationId xmlns:a16="http://schemas.microsoft.com/office/drawing/2014/main" id="{754A5C61-24CD-6A4C-83D1-D1CDB47D0524}"/>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b="1" dirty="0">
                <a:solidFill>
                  <a:srgbClr val="8C1F53"/>
                </a:solidFill>
                <a:ea typeface="Source Sans Pro SemiBold" panose="020B0503030403020204" pitchFamily="34" charset="0"/>
              </a:rPr>
              <a:t>Preliminary Investigative Report</a:t>
            </a:r>
          </a:p>
        </p:txBody>
      </p:sp>
    </p:spTree>
    <p:extLst>
      <p:ext uri="{BB962C8B-B14F-4D97-AF65-F5344CB8AC3E}">
        <p14:creationId xmlns:p14="http://schemas.microsoft.com/office/powerpoint/2010/main" val="3394943334"/>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65138"/>
            <a:ext cx="3754622" cy="2557462"/>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b="1" dirty="0">
                <a:solidFill>
                  <a:srgbClr val="2E2026"/>
                </a:solidFill>
                <a:ea typeface="Source Sans Pro" panose="020B0503030403020204" pitchFamily="34" charset="0"/>
              </a:rPr>
              <a:t>Preliminary Investigative Report</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65138"/>
            <a:ext cx="7059796" cy="5715000"/>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Prior to the completion of the investigation, and after the University investigator(s) have completed their initial investigation and interviews, the University investigator(s) will submit a preliminary report to the Complainant and the Respondent. </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The parties will have an equal opportunity to inspect and review [ALL RELATED] evidence obtained through the investigation, which will be provided to the parties and their advisors, if any, in electronic form or hard copy. </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The Complainant and the Respondent will have ten (10) business days to inspect, review, and respond to the preliminary report.</a:t>
            </a:r>
          </a:p>
        </p:txBody>
      </p:sp>
    </p:spTree>
    <p:extLst>
      <p:ext uri="{BB962C8B-B14F-4D97-AF65-F5344CB8AC3E}">
        <p14:creationId xmlns:p14="http://schemas.microsoft.com/office/powerpoint/2010/main" val="313575861"/>
      </p:ext>
    </p:extLst>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65138"/>
            <a:ext cx="3754622" cy="2557462"/>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b="1" dirty="0">
                <a:solidFill>
                  <a:srgbClr val="2E2026"/>
                </a:solidFill>
                <a:ea typeface="Source Sans Pro" panose="020B0503030403020204" pitchFamily="34" charset="0"/>
              </a:rPr>
              <a:t>Preliminary Investigative Report</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65138"/>
            <a:ext cx="7059796" cy="5715000"/>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The report will include (at a minimum) the following:</a:t>
            </a:r>
          </a:p>
          <a:p>
            <a:pPr marL="457200" indent="-457200">
              <a:buFont typeface="+mj-lt"/>
              <a:buAutoNum type="arabicPeriod"/>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A summary of the formal complaint.</a:t>
            </a:r>
          </a:p>
          <a:p>
            <a:pPr marL="457200" indent="-457200">
              <a:buFont typeface="+mj-lt"/>
              <a:buAutoNum type="arabicPeriod"/>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A summary of the statements made by the Complainant and the Respondent.</a:t>
            </a:r>
          </a:p>
          <a:p>
            <a:pPr marL="457200" indent="-457200">
              <a:buFont typeface="+mj-lt"/>
              <a:buAutoNum type="arabicPeriod"/>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A summary of the statements made by other relevant witnesses.</a:t>
            </a:r>
          </a:p>
          <a:p>
            <a:pPr marL="457200" indent="-457200">
              <a:buFont typeface="+mj-lt"/>
              <a:buAutoNum type="arabicPeriod"/>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All expert witness and/or inculpatory and exculpatory evidence provided by the Complainant, Respondent, or any other individuals.</a:t>
            </a:r>
          </a:p>
          <a:p>
            <a:pPr marL="457200" indent="-457200">
              <a:buFont typeface="+mj-lt"/>
              <a:buAutoNum type="arabicPeriod"/>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All other information relevant to the investigation as determined by the University investigator.</a:t>
            </a:r>
          </a:p>
          <a:p>
            <a:pPr marL="457200" indent="-457200">
              <a:buFont typeface="+mj-lt"/>
              <a:buAutoNum type="arabicPeriod"/>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A summary of relevant evidence provided during the investigation.</a:t>
            </a:r>
          </a:p>
        </p:txBody>
      </p:sp>
    </p:spTree>
    <p:extLst>
      <p:ext uri="{BB962C8B-B14F-4D97-AF65-F5344CB8AC3E}">
        <p14:creationId xmlns:p14="http://schemas.microsoft.com/office/powerpoint/2010/main" val="330966409"/>
      </p:ext>
    </p:extLst>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79BAF"/>
              </a:solidFill>
              <a:effectLst/>
              <a:uLnTx/>
              <a:uFillTx/>
              <a:latin typeface="Arial" panose="020B0604020202020204"/>
              <a:ea typeface="+mn-ea"/>
              <a:cs typeface="+mn-cs"/>
            </a:endParaRPr>
          </a:p>
        </p:txBody>
      </p:sp>
      <p:sp>
        <p:nvSpPr>
          <p:cNvPr id="10" name="Freeform: Shape 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79BAF"/>
              </a:solidFill>
              <a:effectLst/>
              <a:uLnTx/>
              <a:uFillTx/>
              <a:latin typeface="Arial" panose="020B0604020202020204"/>
              <a:ea typeface="+mn-ea"/>
              <a:cs typeface="+mn-cs"/>
            </a:endParaRPr>
          </a:p>
        </p:txBody>
      </p:sp>
      <p:sp>
        <p:nvSpPr>
          <p:cNvPr id="2" name="Title 1">
            <a:extLst>
              <a:ext uri="{FF2B5EF4-FFF2-40B4-BE49-F238E27FC236}">
                <a16:creationId xmlns:a16="http://schemas.microsoft.com/office/drawing/2014/main" id="{754A5C61-24CD-6A4C-83D1-D1CDB47D0524}"/>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b="1" dirty="0">
                <a:solidFill>
                  <a:srgbClr val="8C1F53"/>
                </a:solidFill>
                <a:ea typeface="Source Sans Pro SemiBold" panose="020B0503030403020204" pitchFamily="34" charset="0"/>
              </a:rPr>
              <a:t>Final Investigative Report</a:t>
            </a:r>
          </a:p>
        </p:txBody>
      </p:sp>
    </p:spTree>
    <p:extLst>
      <p:ext uri="{BB962C8B-B14F-4D97-AF65-F5344CB8AC3E}">
        <p14:creationId xmlns:p14="http://schemas.microsoft.com/office/powerpoint/2010/main" val="1333547119"/>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182AC2A-D60E-3446-B503-9FA436242B67}"/>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144031018"/>
      </p:ext>
    </p:extLst>
  </p:cSld>
  <p:clrMapOvr>
    <a:masterClrMapping/>
  </p:clrMapOvr>
  <p:transition spd="slow">
    <p:cover/>
  </p:transition>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65138"/>
            <a:ext cx="3754622" cy="2557462"/>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b="1" dirty="0">
                <a:solidFill>
                  <a:srgbClr val="2E2026"/>
                </a:solidFill>
                <a:ea typeface="Source Sans Pro" panose="020B0503030403020204" pitchFamily="34" charset="0"/>
              </a:rPr>
              <a:t>Final Investigative Report</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65138"/>
            <a:ext cx="7059796" cy="5715000"/>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Upon timely receipt of the Complainant and the Respondent’s responses, which will be considered by the investigator, the University investigator(s) will complete a final investigative report. </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This final investigative report will be submitted along with the formal complaint to the Title IX Hearing Board in charge of determining violations of the Title IX policy. </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The Complainant and the Respondent will have at least (10) business days to inspect, review, and respond to any information contained within the final investigative report before appearing before a hearing panel.</a:t>
            </a:r>
          </a:p>
        </p:txBody>
      </p:sp>
    </p:spTree>
    <p:extLst>
      <p:ext uri="{BB962C8B-B14F-4D97-AF65-F5344CB8AC3E}">
        <p14:creationId xmlns:p14="http://schemas.microsoft.com/office/powerpoint/2010/main" val="1101578949"/>
      </p:ext>
    </p:extLst>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65138"/>
            <a:ext cx="3754622" cy="2557462"/>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b="1" dirty="0">
                <a:solidFill>
                  <a:srgbClr val="2E2026"/>
                </a:solidFill>
                <a:ea typeface="Source Sans Pro" panose="020B0503030403020204" pitchFamily="34" charset="0"/>
              </a:rPr>
              <a:t>Final Investigative Report</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65138"/>
            <a:ext cx="7059796" cy="5715000"/>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This report will include (at a minimum) the following:</a:t>
            </a:r>
          </a:p>
          <a:p>
            <a:pPr marL="457200" indent="-457200">
              <a:buFont typeface="+mj-lt"/>
              <a:buAutoNum type="arabicPeriod"/>
            </a:pPr>
            <a:r>
              <a:rPr lang="en-US" sz="2300" dirty="0">
                <a:solidFill>
                  <a:schemeClr val="bg2"/>
                </a:solidFill>
                <a:latin typeface="Arial" panose="020B0604020202020204" pitchFamily="34" charset="0"/>
                <a:ea typeface="Source Sans Pro" panose="020B0503030403020204" pitchFamily="34" charset="0"/>
                <a:cs typeface="Arial" panose="020B0604020202020204" pitchFamily="34" charset="0"/>
              </a:rPr>
              <a:t>A summary of the formal complaint.</a:t>
            </a:r>
          </a:p>
          <a:p>
            <a:pPr marL="457200" indent="-457200">
              <a:buFont typeface="+mj-lt"/>
              <a:buAutoNum type="arabicPeriod"/>
            </a:pPr>
            <a:r>
              <a:rPr lang="en-US" sz="2300" dirty="0">
                <a:solidFill>
                  <a:schemeClr val="bg2"/>
                </a:solidFill>
                <a:latin typeface="Arial" panose="020B0604020202020204" pitchFamily="34" charset="0"/>
                <a:ea typeface="Source Sans Pro" panose="020B0503030403020204" pitchFamily="34" charset="0"/>
                <a:cs typeface="Arial" panose="020B0604020202020204" pitchFamily="34" charset="0"/>
              </a:rPr>
              <a:t>A summary of the statements made by the Complainant and the Respondent.</a:t>
            </a:r>
          </a:p>
          <a:p>
            <a:pPr marL="457200" indent="-457200">
              <a:buFont typeface="+mj-lt"/>
              <a:buAutoNum type="arabicPeriod"/>
            </a:pPr>
            <a:r>
              <a:rPr lang="en-US" sz="2300" dirty="0">
                <a:solidFill>
                  <a:schemeClr val="bg2"/>
                </a:solidFill>
                <a:latin typeface="Arial" panose="020B0604020202020204" pitchFamily="34" charset="0"/>
                <a:ea typeface="Source Sans Pro" panose="020B0503030403020204" pitchFamily="34" charset="0"/>
                <a:cs typeface="Arial" panose="020B0604020202020204" pitchFamily="34" charset="0"/>
              </a:rPr>
              <a:t>A summary of the statements made by other relevant witnesses.</a:t>
            </a:r>
          </a:p>
          <a:p>
            <a:pPr marL="457200" indent="-457200">
              <a:buFont typeface="+mj-lt"/>
              <a:buAutoNum type="arabicPeriod"/>
            </a:pPr>
            <a:r>
              <a:rPr lang="en-US" sz="2300" dirty="0">
                <a:solidFill>
                  <a:schemeClr val="bg2"/>
                </a:solidFill>
                <a:latin typeface="Arial" panose="020B0604020202020204" pitchFamily="34" charset="0"/>
                <a:ea typeface="Source Sans Pro" panose="020B0503030403020204" pitchFamily="34" charset="0"/>
                <a:cs typeface="Arial" panose="020B0604020202020204" pitchFamily="34" charset="0"/>
              </a:rPr>
              <a:t>All expert witness and/or inculpatory and exculpatory evidence provided by the Complainant, Respondent, or any other individuals.</a:t>
            </a:r>
          </a:p>
          <a:p>
            <a:pPr marL="457200" indent="-457200">
              <a:buFont typeface="+mj-lt"/>
              <a:buAutoNum type="arabicPeriod"/>
            </a:pPr>
            <a:r>
              <a:rPr lang="en-US" sz="2300" dirty="0">
                <a:solidFill>
                  <a:schemeClr val="bg2"/>
                </a:solidFill>
                <a:latin typeface="Arial" panose="020B0604020202020204" pitchFamily="34" charset="0"/>
                <a:ea typeface="Source Sans Pro" panose="020B0503030403020204" pitchFamily="34" charset="0"/>
                <a:cs typeface="Arial" panose="020B0604020202020204" pitchFamily="34" charset="0"/>
              </a:rPr>
              <a:t>All other information relevant to the investigation as determined by the University investigator.</a:t>
            </a:r>
          </a:p>
          <a:p>
            <a:pPr marL="457200" indent="-457200">
              <a:buFont typeface="+mj-lt"/>
              <a:buAutoNum type="arabicPeriod"/>
            </a:pPr>
            <a:r>
              <a:rPr lang="en-US" sz="2300" dirty="0">
                <a:solidFill>
                  <a:schemeClr val="bg2"/>
                </a:solidFill>
                <a:latin typeface="Arial" panose="020B0604020202020204" pitchFamily="34" charset="0"/>
                <a:ea typeface="Source Sans Pro" panose="020B0503030403020204" pitchFamily="34" charset="0"/>
                <a:cs typeface="Arial" panose="020B0604020202020204" pitchFamily="34" charset="0"/>
              </a:rPr>
              <a:t>A summary of relevant evidence provided during the investigation.</a:t>
            </a:r>
          </a:p>
          <a:p>
            <a:pPr marL="457200" indent="-457200">
              <a:buFont typeface="+mj-lt"/>
              <a:buAutoNum type="arabicPeriod"/>
            </a:pPr>
            <a:r>
              <a:rPr lang="en-US" sz="2300" dirty="0">
                <a:solidFill>
                  <a:schemeClr val="bg2"/>
                </a:solidFill>
                <a:latin typeface="Arial" panose="020B0604020202020204" pitchFamily="34" charset="0"/>
                <a:ea typeface="Source Sans Pro" panose="020B0503030403020204" pitchFamily="34" charset="0"/>
                <a:cs typeface="Arial" panose="020B0604020202020204" pitchFamily="34" charset="0"/>
              </a:rPr>
              <a:t>All timely written responses provided by the Complainant and the Respondent.</a:t>
            </a:r>
          </a:p>
          <a:p>
            <a:pPr marL="457200" indent="-457200">
              <a:buFont typeface="+mj-lt"/>
              <a:buAutoNum type="arabicPeriod"/>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Tree>
    <p:extLst>
      <p:ext uri="{BB962C8B-B14F-4D97-AF65-F5344CB8AC3E}">
        <p14:creationId xmlns:p14="http://schemas.microsoft.com/office/powerpoint/2010/main" val="3460462450"/>
      </p:ext>
    </p:extLst>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79BAF"/>
              </a:solidFill>
              <a:effectLst/>
              <a:uLnTx/>
              <a:uFillTx/>
              <a:latin typeface="Arial" panose="020B0604020202020204"/>
              <a:ea typeface="+mn-ea"/>
              <a:cs typeface="+mn-cs"/>
            </a:endParaRPr>
          </a:p>
        </p:txBody>
      </p:sp>
      <p:sp>
        <p:nvSpPr>
          <p:cNvPr id="10" name="Freeform: Shape 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79BAF"/>
              </a:solidFill>
              <a:effectLst/>
              <a:uLnTx/>
              <a:uFillTx/>
              <a:latin typeface="Arial" panose="020B0604020202020204"/>
              <a:ea typeface="+mn-ea"/>
              <a:cs typeface="+mn-cs"/>
            </a:endParaRPr>
          </a:p>
        </p:txBody>
      </p:sp>
      <p:sp>
        <p:nvSpPr>
          <p:cNvPr id="2" name="Title 1">
            <a:extLst>
              <a:ext uri="{FF2B5EF4-FFF2-40B4-BE49-F238E27FC236}">
                <a16:creationId xmlns:a16="http://schemas.microsoft.com/office/drawing/2014/main" id="{754A5C61-24CD-6A4C-83D1-D1CDB47D0524}"/>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b="1" dirty="0">
                <a:solidFill>
                  <a:srgbClr val="8C1F53"/>
                </a:solidFill>
                <a:ea typeface="Source Sans Pro SemiBold" panose="020B0503030403020204" pitchFamily="34" charset="0"/>
              </a:rPr>
              <a:t>Hearing</a:t>
            </a:r>
          </a:p>
        </p:txBody>
      </p:sp>
    </p:spTree>
    <p:extLst>
      <p:ext uri="{BB962C8B-B14F-4D97-AF65-F5344CB8AC3E}">
        <p14:creationId xmlns:p14="http://schemas.microsoft.com/office/powerpoint/2010/main" val="2299888620"/>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65138"/>
            <a:ext cx="3754622" cy="2557462"/>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b="1" dirty="0">
                <a:solidFill>
                  <a:srgbClr val="2E2026"/>
                </a:solidFill>
                <a:ea typeface="Source Sans Pro" panose="020B0503030403020204" pitchFamily="34" charset="0"/>
              </a:rPr>
              <a:t>Hearing</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65138"/>
            <a:ext cx="7059796" cy="5715000"/>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Individuals permitted to participate in the hearing are the Complainant and the Respondent, a hearing advisor for the Complainant, a hearing advisor for the Respondent, the investigator(s), witnesses, and the hearing panel. </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Complainants and Respondents may not waive the right to a hearing.</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The University reserves the right to proceed with a hearing in absence of the Complainant and/or the Respondent if all procedural notifications were met as determined by the hearing board chairperson.</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Parties may be present at a live hearing or virtually. The hearing is not public. </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Tree>
    <p:extLst>
      <p:ext uri="{BB962C8B-B14F-4D97-AF65-F5344CB8AC3E}">
        <p14:creationId xmlns:p14="http://schemas.microsoft.com/office/powerpoint/2010/main" val="2011525516"/>
      </p:ext>
    </p:extLst>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65138"/>
            <a:ext cx="3754622" cy="2557462"/>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b="1" dirty="0">
                <a:solidFill>
                  <a:srgbClr val="2E2026"/>
                </a:solidFill>
                <a:ea typeface="Source Sans Pro" panose="020B0503030403020204" pitchFamily="34" charset="0"/>
              </a:rPr>
              <a:t>Hearing</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65138"/>
            <a:ext cx="7059796" cy="5715000"/>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It should be noted that the University may still proceed with the hearing in the absence of a party, and may reach a determination of responsibility in their absence, </a:t>
            </a:r>
            <a:r>
              <a:rPr lang="en-US" sz="2400" b="1" u="sng" strike="sngStrike" dirty="0">
                <a:solidFill>
                  <a:schemeClr val="bg2"/>
                </a:solidFill>
                <a:latin typeface="Arial" panose="020B0604020202020204" pitchFamily="34" charset="0"/>
                <a:ea typeface="Source Sans Pro" panose="020B0503030403020204" pitchFamily="34" charset="0"/>
                <a:cs typeface="Arial" panose="020B0604020202020204" pitchFamily="34" charset="0"/>
              </a:rPr>
              <a:t>including through any evidence gathered that does not constitute a “statement” by that party</a:t>
            </a: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 The University may also proceed with the hearing in the absence of a witness.</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While the hearing board may review the final investigative report information, when making a determination of responsibility, the hearing board may, but is not required to, rely on statements made by a witness or party within the final investigative report, if the witness and/or party to the case is not present during the hearing.</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Tree>
    <p:extLst>
      <p:ext uri="{BB962C8B-B14F-4D97-AF65-F5344CB8AC3E}">
        <p14:creationId xmlns:p14="http://schemas.microsoft.com/office/powerpoint/2010/main" val="448567272"/>
      </p:ext>
    </p:extLst>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65138"/>
            <a:ext cx="3754622" cy="2557462"/>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b="1" dirty="0">
                <a:solidFill>
                  <a:srgbClr val="2E2026"/>
                </a:solidFill>
                <a:ea typeface="Source Sans Pro" panose="020B0503030403020204" pitchFamily="34" charset="0"/>
              </a:rPr>
              <a:t>Hearing</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65138"/>
            <a:ext cx="7059796" cy="5715000"/>
          </a:xfrm>
        </p:spPr>
        <p:txBody>
          <a:bodyPr>
            <a:noAutofit/>
          </a:bodyPr>
          <a:lstStyle/>
          <a:p>
            <a:pPr marL="0" indent="0">
              <a:buNone/>
            </a:pPr>
            <a:r>
              <a:rPr lang="en-US" sz="2200" dirty="0">
                <a:solidFill>
                  <a:schemeClr val="bg2"/>
                </a:solidFill>
                <a:latin typeface="Arial" panose="020B0604020202020204" pitchFamily="34" charset="0"/>
                <a:ea typeface="Source Sans Pro" panose="020B0503030403020204" pitchFamily="34" charset="0"/>
                <a:cs typeface="Arial" panose="020B0604020202020204" pitchFamily="34" charset="0"/>
              </a:rPr>
              <a:t>Hearing Advisor: </a:t>
            </a:r>
          </a:p>
          <a:p>
            <a:pPr marL="0" indent="0">
              <a:buNone/>
            </a:pPr>
            <a:r>
              <a:rPr lang="en-US" sz="2200" dirty="0">
                <a:solidFill>
                  <a:schemeClr val="bg2"/>
                </a:solidFill>
                <a:latin typeface="Arial" panose="020B0604020202020204" pitchFamily="34" charset="0"/>
                <a:ea typeface="Source Sans Pro" panose="020B0503030403020204" pitchFamily="34" charset="0"/>
                <a:cs typeface="Arial" panose="020B0604020202020204" pitchFamily="34" charset="0"/>
              </a:rPr>
              <a:t>To facilitate aspects of the University Hearing Board, the Complainant and the Respondent will be required to have an advisor present during the Title IX Hearing.  </a:t>
            </a:r>
          </a:p>
          <a:p>
            <a:pPr marL="0" indent="0">
              <a:buNone/>
            </a:pPr>
            <a:endParaRPr lang="en-US" sz="22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200" dirty="0">
                <a:solidFill>
                  <a:schemeClr val="bg2"/>
                </a:solidFill>
                <a:latin typeface="Arial" panose="020B0604020202020204" pitchFamily="34" charset="0"/>
                <a:ea typeface="Source Sans Pro" panose="020B0503030403020204" pitchFamily="34" charset="0"/>
                <a:cs typeface="Arial" panose="020B0604020202020204" pitchFamily="34" charset="0"/>
              </a:rPr>
              <a:t>The Complainant and the Respondent may choose to select their own advisor or request the University provide one for the Hearing, which will be provided without charge.</a:t>
            </a:r>
          </a:p>
          <a:p>
            <a:pPr marL="0" indent="0">
              <a:buNone/>
            </a:pPr>
            <a:endParaRPr lang="en-US" sz="22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200" dirty="0">
                <a:solidFill>
                  <a:schemeClr val="bg2"/>
                </a:solidFill>
                <a:latin typeface="Arial" panose="020B0604020202020204" pitchFamily="34" charset="0"/>
                <a:ea typeface="Source Sans Pro" panose="020B0503030403020204" pitchFamily="34" charset="0"/>
                <a:cs typeface="Arial" panose="020B0604020202020204" pitchFamily="34" charset="0"/>
              </a:rPr>
              <a:t>All requests for advisors must be made at least five (5) business days prior to the scheduled hearing.  The purpose of the advisor will be to assist their advisee (the Complainant or the Respondent) and to facilitate any questioning and requests for information on behalf of their advisee. </a:t>
            </a:r>
          </a:p>
        </p:txBody>
      </p:sp>
    </p:spTree>
    <p:extLst>
      <p:ext uri="{BB962C8B-B14F-4D97-AF65-F5344CB8AC3E}">
        <p14:creationId xmlns:p14="http://schemas.microsoft.com/office/powerpoint/2010/main" val="3955582841"/>
      </p:ext>
    </p:extLst>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65138"/>
            <a:ext cx="3754622" cy="2557462"/>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b="1" dirty="0">
                <a:solidFill>
                  <a:srgbClr val="2E2026"/>
                </a:solidFill>
                <a:ea typeface="Source Sans Pro" panose="020B0503030403020204" pitchFamily="34" charset="0"/>
              </a:rPr>
              <a:t>Hearing</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65138"/>
            <a:ext cx="7059796" cy="5715000"/>
          </a:xfrm>
        </p:spPr>
        <p:txBody>
          <a:bodyPr>
            <a:noAutofit/>
          </a:bodyPr>
          <a:lstStyle/>
          <a:p>
            <a:pPr marL="0" indent="0">
              <a:buNone/>
            </a:pPr>
            <a:r>
              <a:rPr lang="en-US" sz="2200" dirty="0">
                <a:solidFill>
                  <a:schemeClr val="bg2"/>
                </a:solidFill>
                <a:latin typeface="Arial" panose="020B0604020202020204" pitchFamily="34" charset="0"/>
                <a:ea typeface="Source Sans Pro" panose="020B0503030403020204" pitchFamily="34" charset="0"/>
                <a:cs typeface="Arial" panose="020B0604020202020204" pitchFamily="34" charset="0"/>
              </a:rPr>
              <a:t>Hearing Advisor: </a:t>
            </a:r>
          </a:p>
          <a:p>
            <a:pPr marL="0" indent="0">
              <a:buNone/>
            </a:pPr>
            <a:r>
              <a:rPr lang="en-US" sz="2200" dirty="0">
                <a:solidFill>
                  <a:schemeClr val="bg2"/>
                </a:solidFill>
                <a:latin typeface="Arial" panose="020B0604020202020204" pitchFamily="34" charset="0"/>
                <a:ea typeface="Source Sans Pro" panose="020B0503030403020204" pitchFamily="34" charset="0"/>
                <a:cs typeface="Arial" panose="020B0604020202020204" pitchFamily="34" charset="0"/>
              </a:rPr>
              <a:t>The advisor may speak when recognized during the Hearing, however; the advisor may not unduly disrupt the Hearing process. If the advisors’ behavior is determined by the Hearing Board Chairperson to be an impediment to the hearing board process, the Hearing may be adjourned or delayed until a time the party can select a new advisor or that an advisor can be appointed by the University at the request of the party. </a:t>
            </a:r>
          </a:p>
          <a:p>
            <a:pPr marL="0" indent="0">
              <a:buNone/>
            </a:pPr>
            <a:endParaRPr lang="en-US" sz="22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200" dirty="0">
                <a:solidFill>
                  <a:schemeClr val="bg2"/>
                </a:solidFill>
                <a:latin typeface="Arial" panose="020B0604020202020204" pitchFamily="34" charset="0"/>
                <a:ea typeface="Source Sans Pro" panose="020B0503030403020204" pitchFamily="34" charset="0"/>
                <a:cs typeface="Arial" panose="020B0604020202020204" pitchFamily="34" charset="0"/>
              </a:rPr>
              <a:t>Hearing advisors, along with the party they represent, may participate in a pre-hearing management meeting with the Title IX Coordinator and/or designee to address any hearing board rules and for further information on what to expect during the hearing.</a:t>
            </a:r>
          </a:p>
        </p:txBody>
      </p:sp>
    </p:spTree>
    <p:extLst>
      <p:ext uri="{BB962C8B-B14F-4D97-AF65-F5344CB8AC3E}">
        <p14:creationId xmlns:p14="http://schemas.microsoft.com/office/powerpoint/2010/main" val="923052023"/>
      </p:ext>
    </p:extLst>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65138"/>
            <a:ext cx="3754622" cy="2557462"/>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b="1" dirty="0">
                <a:solidFill>
                  <a:srgbClr val="2E2026"/>
                </a:solidFill>
                <a:ea typeface="Source Sans Pro" panose="020B0503030403020204" pitchFamily="34" charset="0"/>
              </a:rPr>
              <a:t>Hearing</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65138"/>
            <a:ext cx="7059796" cy="5715000"/>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Admission of any person to the hearing shall be at the sole discretion of the hearing board chairperson. </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Hearings may not be disrupted by any party. The hearing board chairperson has the authority to remove any individual who is disruptive to the hearing board process and postpone or delay any proceeding until an appropriate level of decorum is restored. </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Each hearing will have a sole verbatim record of the proceeding, which will be available for review or inspection by the parties.  </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Tree>
    <p:extLst>
      <p:ext uri="{BB962C8B-B14F-4D97-AF65-F5344CB8AC3E}">
        <p14:creationId xmlns:p14="http://schemas.microsoft.com/office/powerpoint/2010/main" val="3312584861"/>
      </p:ext>
    </p:extLst>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65138"/>
            <a:ext cx="3754622" cy="2557462"/>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b="1" dirty="0">
                <a:solidFill>
                  <a:srgbClr val="2E2026"/>
                </a:solidFill>
                <a:ea typeface="Source Sans Pro" panose="020B0503030403020204" pitchFamily="34" charset="0"/>
              </a:rPr>
              <a:t>Hearing</a:t>
            </a:r>
            <a:r>
              <a:rPr lang="en-US" b="1" dirty="0">
                <a:solidFill>
                  <a:schemeClr val="bg2"/>
                </a:solidFill>
                <a:ea typeface="Source Sans Pro" panose="020B0503030403020204" pitchFamily="34" charset="0"/>
              </a:rPr>
              <a:t> </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65138"/>
            <a:ext cx="7059796" cy="5715000"/>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Each hearing board at a minimum will consist of three (3) trained individuals who are free from conflict and/or bias. </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Each Hearing Board will have a designated chairperson whose responsibilities include responding to any procedural questions that may arise during a Title IX Hearing. Additionally, the chairperson will be responsible for making determinations regarding the relevancy of questions and information provided during the hearing.</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Tree>
    <p:extLst>
      <p:ext uri="{BB962C8B-B14F-4D97-AF65-F5344CB8AC3E}">
        <p14:creationId xmlns:p14="http://schemas.microsoft.com/office/powerpoint/2010/main" val="3376877393"/>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65138"/>
            <a:ext cx="3754622" cy="2557462"/>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b="1" dirty="0">
                <a:solidFill>
                  <a:srgbClr val="2E2026"/>
                </a:solidFill>
                <a:ea typeface="Source Sans Pro" panose="020B0503030403020204" pitchFamily="34" charset="0"/>
              </a:rPr>
              <a:t>Hearing</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65138"/>
            <a:ext cx="7059796" cy="5715000"/>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The hearing board will review all submitted information by all parties. This includes information submitted within the investigative report and presented by investigator(s), parties, and witnesses during the hearing. </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The Hearing Board will have at least ten business days to review the Investigator(s) final report prior to the Title IX Hearing.  </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The hearing board will have the ability to ask relevant questions to all individuals making statements during the hearing. </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All procedural questions are resolved by a final decision of the hearing board chairperson.</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Tree>
    <p:extLst>
      <p:ext uri="{BB962C8B-B14F-4D97-AF65-F5344CB8AC3E}">
        <p14:creationId xmlns:p14="http://schemas.microsoft.com/office/powerpoint/2010/main" val="3483403317"/>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1BB066C-E712-6B42-A5CF-5896B806CE45}"/>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92322753"/>
      </p:ext>
    </p:extLst>
  </p:cSld>
  <p:clrMapOvr>
    <a:masterClrMapping/>
  </p:clrMapOvr>
  <p:transition spd="slow">
    <p:cover/>
  </p:transition>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0" y="465138"/>
            <a:ext cx="3943487" cy="2557462"/>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b="1" dirty="0">
                <a:solidFill>
                  <a:srgbClr val="2E2026"/>
                </a:solidFill>
                <a:ea typeface="Source Sans Pro" panose="020B0503030403020204" pitchFamily="34" charset="0"/>
              </a:rPr>
              <a:t>Hearing</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65138"/>
            <a:ext cx="7059796" cy="5715000"/>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Conduct an objective evaluation of all relevant information provided by the Complainant, Respondent, investigator(s), and witnesses during the hearing. </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Responsible for reviewing all information contained within the investigative report.  </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While the hearing board may make credibility determinations, those determinations will not be made based on a person’s status as Complainant, Respondent, or witness. </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Tree>
    <p:extLst>
      <p:ext uri="{BB962C8B-B14F-4D97-AF65-F5344CB8AC3E}">
        <p14:creationId xmlns:p14="http://schemas.microsoft.com/office/powerpoint/2010/main" val="1569249304"/>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65138"/>
            <a:ext cx="3754622" cy="2557462"/>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b="1" dirty="0">
                <a:solidFill>
                  <a:srgbClr val="2E2026"/>
                </a:solidFill>
                <a:ea typeface="Source Sans Pro" panose="020B0503030403020204" pitchFamily="34" charset="0"/>
              </a:rPr>
              <a:t>Hearing</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65138"/>
            <a:ext cx="7059796" cy="5715000"/>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Any cross-examination of a witness or party must be done by the advisor for the party, not by the party, and it must be done directly, orally, and in real time. </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Before any question is answered on cross-examination, the hearing board chairperson must decide whether the question is relevant. </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If the question is excluded, the hearing board chairperson must explain the basis for the decision.</a:t>
            </a:r>
          </a:p>
        </p:txBody>
      </p:sp>
    </p:spTree>
    <p:extLst>
      <p:ext uri="{BB962C8B-B14F-4D97-AF65-F5344CB8AC3E}">
        <p14:creationId xmlns:p14="http://schemas.microsoft.com/office/powerpoint/2010/main" val="1500985915"/>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79BAF"/>
              </a:solidFill>
              <a:effectLst/>
              <a:uLnTx/>
              <a:uFillTx/>
              <a:latin typeface="Arial" panose="020B0604020202020204"/>
              <a:ea typeface="+mn-ea"/>
              <a:cs typeface="+mn-cs"/>
            </a:endParaRPr>
          </a:p>
        </p:txBody>
      </p:sp>
      <p:sp>
        <p:nvSpPr>
          <p:cNvPr id="10" name="Freeform: Shape 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79BAF"/>
              </a:solidFill>
              <a:effectLst/>
              <a:uLnTx/>
              <a:uFillTx/>
              <a:latin typeface="Arial" panose="020B0604020202020204"/>
              <a:ea typeface="+mn-ea"/>
              <a:cs typeface="+mn-cs"/>
            </a:endParaRPr>
          </a:p>
        </p:txBody>
      </p:sp>
      <p:sp>
        <p:nvSpPr>
          <p:cNvPr id="2" name="Title 1">
            <a:extLst>
              <a:ext uri="{FF2B5EF4-FFF2-40B4-BE49-F238E27FC236}">
                <a16:creationId xmlns:a16="http://schemas.microsoft.com/office/drawing/2014/main" id="{754A5C61-24CD-6A4C-83D1-D1CDB47D0524}"/>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b="1" dirty="0">
                <a:solidFill>
                  <a:srgbClr val="8C1F53"/>
                </a:solidFill>
                <a:ea typeface="Source Sans Pro SemiBold" panose="020B0503030403020204" pitchFamily="34" charset="0"/>
              </a:rPr>
              <a:t>Determination Regarding Responsibility</a:t>
            </a:r>
          </a:p>
        </p:txBody>
      </p:sp>
    </p:spTree>
    <p:extLst>
      <p:ext uri="{BB962C8B-B14F-4D97-AF65-F5344CB8AC3E}">
        <p14:creationId xmlns:p14="http://schemas.microsoft.com/office/powerpoint/2010/main" val="667070709"/>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0" y="465138"/>
            <a:ext cx="3943487" cy="2557462"/>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sz="3800" b="1" dirty="0">
                <a:solidFill>
                  <a:srgbClr val="2E2026"/>
                </a:solidFill>
                <a:ea typeface="Source Sans Pro" panose="020B0503030403020204" pitchFamily="34" charset="0"/>
              </a:rPr>
              <a:t>Determination</a:t>
            </a:r>
            <a:br>
              <a:rPr lang="en-US" sz="3800" b="1" dirty="0">
                <a:solidFill>
                  <a:srgbClr val="2E2026"/>
                </a:solidFill>
                <a:ea typeface="Source Sans Pro" panose="020B0503030403020204" pitchFamily="34" charset="0"/>
              </a:rPr>
            </a:br>
            <a:r>
              <a:rPr lang="en-US" sz="3800" b="1" dirty="0">
                <a:solidFill>
                  <a:srgbClr val="2E2026"/>
                </a:solidFill>
                <a:ea typeface="Source Sans Pro" panose="020B0503030403020204" pitchFamily="34" charset="0"/>
              </a:rPr>
              <a:t>Regarding Responsibility</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65138"/>
            <a:ext cx="7059796" cy="5715000"/>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After review of the information provided in the investigative report and during the hearing, the Hearing Board will determine (by a preponderance of the evidence) whether the respondent is responsible for violating university policy. </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Tree>
    <p:extLst>
      <p:ext uri="{BB962C8B-B14F-4D97-AF65-F5344CB8AC3E}">
        <p14:creationId xmlns:p14="http://schemas.microsoft.com/office/powerpoint/2010/main" val="1579774534"/>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65138"/>
            <a:ext cx="3754622" cy="2557462"/>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sz="3800" b="1" dirty="0">
                <a:solidFill>
                  <a:srgbClr val="2E2026"/>
                </a:solidFill>
                <a:ea typeface="Source Sans Pro" panose="020B0503030403020204" pitchFamily="34" charset="0"/>
              </a:rPr>
              <a:t>Determination</a:t>
            </a:r>
            <a:br>
              <a:rPr lang="en-US" sz="3800" b="1" dirty="0">
                <a:solidFill>
                  <a:srgbClr val="2E2026"/>
                </a:solidFill>
                <a:ea typeface="Source Sans Pro" panose="020B0503030403020204" pitchFamily="34" charset="0"/>
              </a:rPr>
            </a:br>
            <a:r>
              <a:rPr lang="en-US" sz="3800" b="1" dirty="0">
                <a:solidFill>
                  <a:srgbClr val="2E2026"/>
                </a:solidFill>
                <a:ea typeface="Source Sans Pro" panose="020B0503030403020204" pitchFamily="34" charset="0"/>
              </a:rPr>
              <a:t>Regarding Responsibility</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65138"/>
            <a:ext cx="7059796" cy="5715000"/>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The preponderance of the evidence standard will apply to the determination of all formal complaints regardless of whether the parties are students, faculty, or employees.</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The Hearing board will determine responsibility by a majority vote by using the preponderance of the evidence standard. </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This means that the investigation and hearing will determine whether it is more likely than not that a violation of the Title IX Policy occurred.</a:t>
            </a:r>
          </a:p>
        </p:txBody>
      </p:sp>
    </p:spTree>
    <p:extLst>
      <p:ext uri="{BB962C8B-B14F-4D97-AF65-F5344CB8AC3E}">
        <p14:creationId xmlns:p14="http://schemas.microsoft.com/office/powerpoint/2010/main" val="631154011"/>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65138"/>
            <a:ext cx="3754622" cy="2557462"/>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sz="3800" b="1" dirty="0">
                <a:solidFill>
                  <a:srgbClr val="2E2026"/>
                </a:solidFill>
                <a:ea typeface="Source Sans Pro" panose="020B0503030403020204" pitchFamily="34" charset="0"/>
              </a:rPr>
              <a:t>Determination</a:t>
            </a:r>
            <a:br>
              <a:rPr lang="en-US" sz="3800" b="1" dirty="0">
                <a:solidFill>
                  <a:srgbClr val="2E2026"/>
                </a:solidFill>
                <a:ea typeface="Source Sans Pro" panose="020B0503030403020204" pitchFamily="34" charset="0"/>
              </a:rPr>
            </a:br>
            <a:r>
              <a:rPr lang="en-US" sz="3800" b="1" dirty="0">
                <a:solidFill>
                  <a:srgbClr val="2E2026"/>
                </a:solidFill>
                <a:ea typeface="Source Sans Pro" panose="020B0503030403020204" pitchFamily="34" charset="0"/>
              </a:rPr>
              <a:t>Regarding Responsibility</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65138"/>
            <a:ext cx="7059796" cy="5715000"/>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After the Hearing Board renders a decision, if the decision is one of no responsibility, then a written determination, consistent with the content and timeline identified below, will be simultaneously provided to the Complainant and the Respondent.</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Any decision of responsibility found by a majority vote of the Hearing Board will be referred to the appropriate sanctioning process. The University will initiate its applicable sanctioning process, designed to eliminate the misconduct, prevent its recurrence and remedy its effects, while supporting the University educational mission and Title IX obligations. </a:t>
            </a:r>
          </a:p>
        </p:txBody>
      </p:sp>
    </p:spTree>
    <p:extLst>
      <p:ext uri="{BB962C8B-B14F-4D97-AF65-F5344CB8AC3E}">
        <p14:creationId xmlns:p14="http://schemas.microsoft.com/office/powerpoint/2010/main" val="607889095"/>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79BAF"/>
              </a:solidFill>
              <a:effectLst/>
              <a:uLnTx/>
              <a:uFillTx/>
              <a:latin typeface="Arial" panose="020B0604020202020204"/>
              <a:ea typeface="+mn-ea"/>
              <a:cs typeface="+mn-cs"/>
            </a:endParaRPr>
          </a:p>
        </p:txBody>
      </p:sp>
      <p:sp>
        <p:nvSpPr>
          <p:cNvPr id="10" name="Freeform: Shape 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79BAF"/>
              </a:solidFill>
              <a:effectLst/>
              <a:uLnTx/>
              <a:uFillTx/>
              <a:latin typeface="Arial" panose="020B0604020202020204"/>
              <a:ea typeface="+mn-ea"/>
              <a:cs typeface="+mn-cs"/>
            </a:endParaRPr>
          </a:p>
        </p:txBody>
      </p:sp>
      <p:sp>
        <p:nvSpPr>
          <p:cNvPr id="2" name="Title 1">
            <a:extLst>
              <a:ext uri="{FF2B5EF4-FFF2-40B4-BE49-F238E27FC236}">
                <a16:creationId xmlns:a16="http://schemas.microsoft.com/office/drawing/2014/main" id="{754A5C61-24CD-6A4C-83D1-D1CDB47D0524}"/>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b="1" dirty="0">
                <a:solidFill>
                  <a:srgbClr val="8C1F53"/>
                </a:solidFill>
                <a:ea typeface="Source Sans Pro SemiBold" panose="020B0503030403020204" pitchFamily="34" charset="0"/>
              </a:rPr>
              <a:t>Sanctioning</a:t>
            </a:r>
          </a:p>
        </p:txBody>
      </p:sp>
    </p:spTree>
    <p:extLst>
      <p:ext uri="{BB962C8B-B14F-4D97-AF65-F5344CB8AC3E}">
        <p14:creationId xmlns:p14="http://schemas.microsoft.com/office/powerpoint/2010/main" val="2782625957"/>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0" y="465138"/>
            <a:ext cx="3943487" cy="2557462"/>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sz="4200" b="1" dirty="0">
                <a:solidFill>
                  <a:srgbClr val="2E2026"/>
                </a:solidFill>
                <a:ea typeface="Source Sans Pro" panose="020B0503030403020204" pitchFamily="34" charset="0"/>
              </a:rPr>
              <a:t>Sanctioning</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65138"/>
            <a:ext cx="7193188" cy="5715000"/>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Sanctions and remedies for a finding of responsibility for prohibited Title IX Sexual Harassment may range from a disciplinary reprimand to expulsion or termination of student status or employee appointment. The sanctions also may include supportive measures.</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A written determination… will be simultaneously provided to the Complainant and the Respondent.</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Tree>
    <p:extLst>
      <p:ext uri="{BB962C8B-B14F-4D97-AF65-F5344CB8AC3E}">
        <p14:creationId xmlns:p14="http://schemas.microsoft.com/office/powerpoint/2010/main" val="3893411486"/>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79BAF"/>
              </a:solidFill>
              <a:effectLst/>
              <a:uLnTx/>
              <a:uFillTx/>
              <a:latin typeface="Arial" panose="020B0604020202020204"/>
              <a:ea typeface="+mn-ea"/>
              <a:cs typeface="+mn-cs"/>
            </a:endParaRPr>
          </a:p>
        </p:txBody>
      </p:sp>
      <p:sp>
        <p:nvSpPr>
          <p:cNvPr id="10" name="Freeform: Shape 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79BAF"/>
              </a:solidFill>
              <a:effectLst/>
              <a:uLnTx/>
              <a:uFillTx/>
              <a:latin typeface="Arial" panose="020B0604020202020204"/>
              <a:ea typeface="+mn-ea"/>
              <a:cs typeface="+mn-cs"/>
            </a:endParaRPr>
          </a:p>
        </p:txBody>
      </p:sp>
      <p:sp>
        <p:nvSpPr>
          <p:cNvPr id="2" name="Title 1">
            <a:extLst>
              <a:ext uri="{FF2B5EF4-FFF2-40B4-BE49-F238E27FC236}">
                <a16:creationId xmlns:a16="http://schemas.microsoft.com/office/drawing/2014/main" id="{754A5C61-24CD-6A4C-83D1-D1CDB47D0524}"/>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b="1" dirty="0">
                <a:solidFill>
                  <a:srgbClr val="8C1F53"/>
                </a:solidFill>
                <a:ea typeface="Source Sans Pro SemiBold" panose="020B0503030403020204" pitchFamily="34" charset="0"/>
              </a:rPr>
              <a:t>Written Notice of Outcome</a:t>
            </a:r>
          </a:p>
        </p:txBody>
      </p:sp>
    </p:spTree>
    <p:extLst>
      <p:ext uri="{BB962C8B-B14F-4D97-AF65-F5344CB8AC3E}">
        <p14:creationId xmlns:p14="http://schemas.microsoft.com/office/powerpoint/2010/main" val="842957043"/>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65138"/>
            <a:ext cx="3754622" cy="2557462"/>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sz="3800" b="1" dirty="0">
                <a:solidFill>
                  <a:srgbClr val="2E2026"/>
                </a:solidFill>
                <a:ea typeface="Source Sans Pro" panose="020B0503030403020204" pitchFamily="34" charset="0"/>
              </a:rPr>
              <a:t>Written Notice of Outcome</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526106" y="165100"/>
            <a:ext cx="7377153" cy="5715000"/>
          </a:xfrm>
        </p:spPr>
        <p:txBody>
          <a:bodyPr>
            <a:noAutofit/>
          </a:bodyPr>
          <a:lstStyle/>
          <a:p>
            <a:pPr marL="0" indent="0">
              <a:buNone/>
            </a:pPr>
            <a:r>
              <a:rPr lang="en-US" sz="2200" dirty="0">
                <a:solidFill>
                  <a:schemeClr val="bg2"/>
                </a:solidFill>
                <a:latin typeface="Arial" panose="020B0604020202020204" pitchFamily="34" charset="0"/>
                <a:ea typeface="Source Sans Pro" panose="020B0503030403020204" pitchFamily="34" charset="0"/>
                <a:cs typeface="Arial" panose="020B0604020202020204" pitchFamily="34" charset="0"/>
              </a:rPr>
              <a:t>The written determination will be issued simultaneously to all parties through their University email account, or other reasonable means as necessary. The determination letter will include:</a:t>
            </a:r>
          </a:p>
          <a:p>
            <a:pPr lvl="1"/>
            <a:r>
              <a:rPr lang="en-US" sz="1800" dirty="0">
                <a:solidFill>
                  <a:schemeClr val="bg2"/>
                </a:solidFill>
                <a:latin typeface="Arial" panose="020B0604020202020204" pitchFamily="34" charset="0"/>
                <a:ea typeface="Source Sans Pro" panose="020B0503030403020204" pitchFamily="34" charset="0"/>
                <a:cs typeface="Arial" panose="020B0604020202020204" pitchFamily="34" charset="0"/>
              </a:rPr>
              <a:t>Identification of the allegations potentially constituting Title IX sexual harassment;</a:t>
            </a:r>
          </a:p>
          <a:p>
            <a:pPr lvl="1"/>
            <a:r>
              <a:rPr lang="en-US" sz="1800" dirty="0">
                <a:solidFill>
                  <a:schemeClr val="bg2"/>
                </a:solidFill>
                <a:latin typeface="Arial" panose="020B0604020202020204" pitchFamily="34" charset="0"/>
                <a:ea typeface="Source Sans Pro" panose="020B0503030403020204" pitchFamily="34" charset="0"/>
                <a:cs typeface="Arial" panose="020B0604020202020204" pitchFamily="34" charset="0"/>
              </a:rPr>
              <a:t>Description of the procedural steps taken from the receipt of the formal complaint through the determination, including any notifications to the parties, interviews with the parties and witnesses, site visits, methods used to gather other evidence, and hearings held;</a:t>
            </a:r>
          </a:p>
          <a:p>
            <a:pPr lvl="1"/>
            <a:r>
              <a:rPr lang="en-US" sz="1800" dirty="0">
                <a:solidFill>
                  <a:schemeClr val="bg2"/>
                </a:solidFill>
                <a:latin typeface="Arial" panose="020B0604020202020204" pitchFamily="34" charset="0"/>
                <a:ea typeface="Source Sans Pro" panose="020B0503030403020204" pitchFamily="34" charset="0"/>
                <a:cs typeface="Arial" panose="020B0604020202020204" pitchFamily="34" charset="0"/>
              </a:rPr>
              <a:t>Findings of fact supporting the determination;</a:t>
            </a:r>
          </a:p>
          <a:p>
            <a:pPr lvl="1"/>
            <a:r>
              <a:rPr lang="en-US" sz="1800" dirty="0">
                <a:solidFill>
                  <a:schemeClr val="bg2"/>
                </a:solidFill>
                <a:latin typeface="Arial" panose="020B0604020202020204" pitchFamily="34" charset="0"/>
                <a:ea typeface="Source Sans Pro" panose="020B0503030403020204" pitchFamily="34" charset="0"/>
                <a:cs typeface="Arial" panose="020B0604020202020204" pitchFamily="34" charset="0"/>
              </a:rPr>
              <a:t>Conclusions regarding which section of the Title IX Policy, if any, the Respondent has or has not violated;</a:t>
            </a:r>
          </a:p>
          <a:p>
            <a:pPr lvl="1"/>
            <a:r>
              <a:rPr lang="en-US" sz="1800" dirty="0">
                <a:solidFill>
                  <a:schemeClr val="bg2"/>
                </a:solidFill>
                <a:latin typeface="Arial" panose="020B0604020202020204" pitchFamily="34" charset="0"/>
                <a:ea typeface="Source Sans Pro" panose="020B0503030403020204" pitchFamily="34" charset="0"/>
                <a:cs typeface="Arial" panose="020B0604020202020204" pitchFamily="34" charset="0"/>
              </a:rPr>
              <a:t>For each allegation, a statement of, and rationale for, the result, including a determination regarding responsibility, any disciplinary sanction imposed on the Respondent, and an explanation of whether remedies designed to restore or preserve equal access to UT’s education program or activity will be provided by the University to the Complainant;</a:t>
            </a:r>
          </a:p>
          <a:p>
            <a:pPr lvl="1"/>
            <a:r>
              <a:rPr lang="en-US" sz="1800" dirty="0">
                <a:solidFill>
                  <a:schemeClr val="bg2"/>
                </a:solidFill>
                <a:latin typeface="Arial" panose="020B0604020202020204" pitchFamily="34" charset="0"/>
                <a:ea typeface="Source Sans Pro" panose="020B0503030403020204" pitchFamily="34" charset="0"/>
                <a:cs typeface="Arial" panose="020B0604020202020204" pitchFamily="34" charset="0"/>
              </a:rPr>
              <a:t>The recipient’s procedures and the permitted reasons for the Complainant and Respondent to appeal.</a:t>
            </a:r>
          </a:p>
        </p:txBody>
      </p:sp>
    </p:spTree>
    <p:extLst>
      <p:ext uri="{BB962C8B-B14F-4D97-AF65-F5344CB8AC3E}">
        <p14:creationId xmlns:p14="http://schemas.microsoft.com/office/powerpoint/2010/main" val="3816239493"/>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55613"/>
            <a:ext cx="3557118" cy="2643187"/>
          </a:xfrm>
        </p:spPr>
        <p:txBody>
          <a:bodyPr anchor="t">
            <a:noAutofit/>
          </a:bodyPr>
          <a:lstStyle/>
          <a:p>
            <a:r>
              <a:rPr lang="en-US" b="1" dirty="0">
                <a:solidFill>
                  <a:srgbClr val="8C1F53"/>
                </a:solidFill>
                <a:ea typeface="Source Sans Pro" panose="020B0503030403020204" pitchFamily="34" charset="0"/>
              </a:rPr>
              <a:t>Proposed Regulations</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867234" y="455613"/>
            <a:ext cx="6735987" cy="5800726"/>
          </a:xfrm>
        </p:spPr>
        <p:txBody>
          <a:bodyPr>
            <a:noAutofit/>
          </a:bodyPr>
          <a:lstStyle/>
          <a:p>
            <a:r>
              <a:rPr lang="en-US" sz="2400" b="1" dirty="0">
                <a:solidFill>
                  <a:schemeClr val="bg2"/>
                </a:solidFill>
                <a:latin typeface="Arial" panose="020B0604020202020204" pitchFamily="34" charset="0"/>
                <a:ea typeface="Source Sans Pro" panose="020B0503030403020204" pitchFamily="34" charset="0"/>
                <a:cs typeface="Arial" panose="020B0604020202020204" pitchFamily="34" charset="0"/>
              </a:rPr>
              <a:t>June 23, 2022</a:t>
            </a: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 The Department of Education released a Notice of Proposed Rulemaking and proposed new Title IX regulations.</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The Notice of Proposed Rulemaking Process requires a public comment period. Ends September 12, 2022.</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Implementation date of new regulations is unknown.</a:t>
            </a:r>
            <a:endParaRPr lang="en-US" sz="2400" dirty="0">
              <a:solidFill>
                <a:schemeClr val="bg2"/>
              </a:solidFill>
              <a:highlight>
                <a:srgbClr val="FFFF00"/>
              </a:highlight>
              <a:latin typeface="Arial" panose="020B0604020202020204" pitchFamily="34" charset="0"/>
              <a:ea typeface="Source Sans Pro" panose="020B0503030403020204" pitchFamily="34" charset="0"/>
              <a:cs typeface="Arial" panose="020B0604020202020204" pitchFamily="34" charset="0"/>
            </a:endParaRPr>
          </a:p>
          <a:p>
            <a:pPr marL="0" indent="0">
              <a:buNone/>
            </a:pPr>
            <a:endPar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Tree>
    <p:extLst>
      <p:ext uri="{BB962C8B-B14F-4D97-AF65-F5344CB8AC3E}">
        <p14:creationId xmlns:p14="http://schemas.microsoft.com/office/powerpoint/2010/main" val="113394247"/>
      </p:ext>
    </p:extLst>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65138"/>
            <a:ext cx="3754622" cy="2557462"/>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sz="3800" b="1" dirty="0">
                <a:solidFill>
                  <a:srgbClr val="2E2026"/>
                </a:solidFill>
                <a:ea typeface="Source Sans Pro" panose="020B0503030403020204" pitchFamily="34" charset="0"/>
              </a:rPr>
              <a:t>Written Notice of Outcome</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1" y="465138"/>
            <a:ext cx="7334291" cy="5715000"/>
          </a:xfrm>
        </p:spPr>
        <p:txBody>
          <a:bodyPr>
            <a:noAutofit/>
          </a:bodyPr>
          <a:lstStyle/>
          <a:p>
            <a:pPr marL="0" indent="0">
              <a:buNone/>
            </a:pPr>
            <a:r>
              <a:rPr lang="en-US" sz="2400" b="1" dirty="0">
                <a:solidFill>
                  <a:schemeClr val="bg2"/>
                </a:solidFill>
                <a:latin typeface="Arial" panose="020B0604020202020204" pitchFamily="34" charset="0"/>
                <a:ea typeface="Source Sans Pro" panose="020B0503030403020204" pitchFamily="34" charset="0"/>
                <a:cs typeface="Arial" panose="020B0604020202020204" pitchFamily="34" charset="0"/>
              </a:rPr>
              <a:t>Timeline of the Determination and Sanction Letter</a:t>
            </a:r>
          </a:p>
          <a:p>
            <a:pPr lvl="1"/>
            <a:r>
              <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rPr>
              <a:t>If there are no extenuating circumstances, the written determination will be communicated to the Complainant and the Respondent in an official Determination and Sanction Letter sent simultaneously to all parties through their University email account, or other reasonable means of contact, if a third party, within fourteen (14) business days of the conclusion of the hearing.</a:t>
            </a:r>
          </a:p>
          <a:p>
            <a:pPr marL="457200" lvl="1" indent="0">
              <a:buNone/>
            </a:pPr>
            <a:endPar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lvl="1"/>
            <a:r>
              <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rPr>
              <a:t>The Hearing Board and sanctioning officer must also communicate the determination of responsibility and sanction to the Title IX Coordinator.</a:t>
            </a:r>
          </a:p>
          <a:p>
            <a:pPr marL="457200" lvl="1" indent="0">
              <a:buNone/>
            </a:pPr>
            <a:endPar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lvl="1"/>
            <a:r>
              <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rPr>
              <a:t>The determination and sanctions will become final upon the written determination from the appeal or, if there was no appeal, the date on which the appeal is no longer timely.</a:t>
            </a:r>
          </a:p>
        </p:txBody>
      </p:sp>
    </p:spTree>
    <p:extLst>
      <p:ext uri="{BB962C8B-B14F-4D97-AF65-F5344CB8AC3E}">
        <p14:creationId xmlns:p14="http://schemas.microsoft.com/office/powerpoint/2010/main" val="2774533228"/>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79BAF"/>
              </a:solidFill>
              <a:effectLst/>
              <a:uLnTx/>
              <a:uFillTx/>
              <a:latin typeface="Arial" panose="020B0604020202020204"/>
              <a:ea typeface="+mn-ea"/>
              <a:cs typeface="+mn-cs"/>
            </a:endParaRPr>
          </a:p>
        </p:txBody>
      </p:sp>
      <p:sp>
        <p:nvSpPr>
          <p:cNvPr id="10" name="Freeform: Shape 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79BAF"/>
              </a:solidFill>
              <a:effectLst/>
              <a:uLnTx/>
              <a:uFillTx/>
              <a:latin typeface="Arial" panose="020B0604020202020204"/>
              <a:ea typeface="+mn-ea"/>
              <a:cs typeface="+mn-cs"/>
            </a:endParaRPr>
          </a:p>
        </p:txBody>
      </p:sp>
      <p:sp>
        <p:nvSpPr>
          <p:cNvPr id="2" name="Title 1">
            <a:extLst>
              <a:ext uri="{FF2B5EF4-FFF2-40B4-BE49-F238E27FC236}">
                <a16:creationId xmlns:a16="http://schemas.microsoft.com/office/drawing/2014/main" id="{754A5C61-24CD-6A4C-83D1-D1CDB47D0524}"/>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b="1" dirty="0">
                <a:solidFill>
                  <a:srgbClr val="8C1F53"/>
                </a:solidFill>
                <a:ea typeface="Source Sans Pro SemiBold" panose="020B0503030403020204" pitchFamily="34" charset="0"/>
              </a:rPr>
              <a:t>Appeals</a:t>
            </a:r>
          </a:p>
        </p:txBody>
      </p:sp>
    </p:spTree>
    <p:extLst>
      <p:ext uri="{BB962C8B-B14F-4D97-AF65-F5344CB8AC3E}">
        <p14:creationId xmlns:p14="http://schemas.microsoft.com/office/powerpoint/2010/main" val="1741623926"/>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0" y="465138"/>
            <a:ext cx="3943487" cy="2557462"/>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sz="4200" b="1" dirty="0">
                <a:solidFill>
                  <a:srgbClr val="2E2026"/>
                </a:solidFill>
                <a:ea typeface="Source Sans Pro" panose="020B0503030403020204" pitchFamily="34" charset="0"/>
              </a:rPr>
              <a:t>Appeals</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65138"/>
            <a:ext cx="7348578" cy="5715000"/>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The Complainant and the Respondent may also appeal a determination of responsibility by the Hearing Board.</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The submission of an appeal of a determination of responsibility by a hearing board stays any sanctions for the pendency of an appeal. Supportive measures and remote learning opportunities remain available during the pendency of the appeal.</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If a party appeals, the University will as soon as practicable, notify the other party in writing of the appeal. </a:t>
            </a:r>
          </a:p>
        </p:txBody>
      </p:sp>
    </p:spTree>
    <p:extLst>
      <p:ext uri="{BB962C8B-B14F-4D97-AF65-F5344CB8AC3E}">
        <p14:creationId xmlns:p14="http://schemas.microsoft.com/office/powerpoint/2010/main" val="1787835253"/>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0" y="465138"/>
            <a:ext cx="3943487" cy="2557462"/>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sz="4200" b="1" dirty="0">
                <a:solidFill>
                  <a:srgbClr val="2E2026"/>
                </a:solidFill>
                <a:ea typeface="Source Sans Pro" panose="020B0503030403020204" pitchFamily="34" charset="0"/>
              </a:rPr>
              <a:t>Appeals</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65138"/>
            <a:ext cx="7348578" cy="5715000"/>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Appeals are limited to the following:</a:t>
            </a:r>
          </a:p>
          <a:p>
            <a:pPr lvl="1"/>
            <a:r>
              <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rPr>
              <a:t>Procedural irregularity that affected the outcome of the matter;</a:t>
            </a:r>
          </a:p>
          <a:p>
            <a:pPr marL="457200" lvl="1" indent="0">
              <a:buNone/>
            </a:pPr>
            <a:endPar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lvl="1"/>
            <a:r>
              <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rPr>
              <a:t>New evidence that was not reasonably available at the time the determination regarding responsibility or dismissal was made, that could affect the outcome of the matter; and</a:t>
            </a:r>
          </a:p>
          <a:p>
            <a:pPr marL="457200" lvl="1" indent="0">
              <a:buNone/>
            </a:pPr>
            <a:endPar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lvl="1"/>
            <a:r>
              <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rPr>
              <a:t>The Title IX Coordinator, investigator(s), or decision‐maker(s) had a conflict of interest or bias for or against the Complainant or the Respondent generally, or the individual Complainant or Respondent that affected the outcome of the matter.</a:t>
            </a:r>
          </a:p>
        </p:txBody>
      </p:sp>
      <p:sp>
        <p:nvSpPr>
          <p:cNvPr id="4" name="TextBox 3">
            <a:extLst>
              <a:ext uri="{FF2B5EF4-FFF2-40B4-BE49-F238E27FC236}">
                <a16:creationId xmlns:a16="http://schemas.microsoft.com/office/drawing/2014/main" id="{CBDC87B6-CDEC-6344-AF17-46587995A916}"/>
              </a:ext>
            </a:extLst>
          </p:cNvPr>
          <p:cNvSpPr txBox="1"/>
          <p:nvPr/>
        </p:nvSpPr>
        <p:spPr>
          <a:xfrm>
            <a:off x="5114925" y="757238"/>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917022373"/>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0" y="465138"/>
            <a:ext cx="3943487" cy="2557462"/>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sz="4200" b="1" dirty="0">
                <a:solidFill>
                  <a:srgbClr val="2E2026"/>
                </a:solidFill>
                <a:ea typeface="Source Sans Pro" panose="020B0503030403020204" pitchFamily="34" charset="0"/>
              </a:rPr>
              <a:t>Appeals</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65138"/>
            <a:ext cx="7348578" cy="5715000"/>
          </a:xfrm>
        </p:spPr>
        <p:txBody>
          <a:bodyPr>
            <a:noAutofit/>
          </a:bodyPr>
          <a:lstStyle/>
          <a:p>
            <a:pPr marL="0" indent="0">
              <a:buNone/>
            </a:pPr>
            <a:r>
              <a:rPr lang="en-US" sz="2200" dirty="0">
                <a:solidFill>
                  <a:schemeClr val="bg2"/>
                </a:solidFill>
                <a:latin typeface="Arial" panose="020B0604020202020204" pitchFamily="34" charset="0"/>
                <a:ea typeface="Source Sans Pro" panose="020B0503030403020204" pitchFamily="34" charset="0"/>
                <a:cs typeface="Arial" panose="020B0604020202020204" pitchFamily="34" charset="0"/>
              </a:rPr>
              <a:t>Appeals must be submitted in either electronic copy or handwritten copy to the Appellate Officer or designee contained within the Title IX Coordinator Dismissal Letter or Hearing Board Outcome Letter. The appeal must be submitted within five (5) business days of the date the Title IX Coordinator Dismissal Letter or Hearing Board Outcome Letter was submitted to the parties. The appeal must articulate the bases upon which the party is appealing.</a:t>
            </a:r>
          </a:p>
          <a:p>
            <a:pPr marL="0" indent="0">
              <a:buNone/>
            </a:pPr>
            <a:endParaRPr lang="en-US" sz="22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200" dirty="0">
                <a:solidFill>
                  <a:schemeClr val="bg2"/>
                </a:solidFill>
                <a:latin typeface="Arial" panose="020B0604020202020204" pitchFamily="34" charset="0"/>
                <a:ea typeface="Source Sans Pro" panose="020B0503030403020204" pitchFamily="34" charset="0"/>
                <a:cs typeface="Arial" panose="020B0604020202020204" pitchFamily="34" charset="0"/>
              </a:rPr>
              <a:t>Once an appeal is received, the Appellate Officer shall notify the other party of the receipt of the appeal as soon as possible, but no longer than five (5) business days after receipt of the appeal. The other party shall have the opportunity to respond in writing in support of or in opposition to the appeal within two (2) days of receipt of the appeal from the Appellate Officer.</a:t>
            </a:r>
          </a:p>
          <a:p>
            <a:pPr marL="0" indent="0">
              <a:buNone/>
            </a:pPr>
            <a:endParaRPr lang="en-US" sz="22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CBDC87B6-CDEC-6344-AF17-46587995A916}"/>
              </a:ext>
            </a:extLst>
          </p:cNvPr>
          <p:cNvSpPr txBox="1"/>
          <p:nvPr/>
        </p:nvSpPr>
        <p:spPr>
          <a:xfrm>
            <a:off x="5114925" y="757238"/>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715496171"/>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0" y="465138"/>
            <a:ext cx="3943487" cy="2557462"/>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sz="4200" b="1" dirty="0">
                <a:solidFill>
                  <a:srgbClr val="2E2026"/>
                </a:solidFill>
                <a:ea typeface="Source Sans Pro" panose="020B0503030403020204" pitchFamily="34" charset="0"/>
              </a:rPr>
              <a:t>Appeals</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65138"/>
            <a:ext cx="7348578" cy="5715000"/>
          </a:xfrm>
        </p:spPr>
        <p:txBody>
          <a:bodyPr>
            <a:noAutofit/>
          </a:bodyPr>
          <a:lstStyle/>
          <a:p>
            <a:pPr marL="0" indent="0">
              <a:buNone/>
            </a:pPr>
            <a:r>
              <a:rPr lang="en-US" sz="2200" dirty="0">
                <a:solidFill>
                  <a:schemeClr val="bg2"/>
                </a:solidFill>
                <a:latin typeface="Arial" panose="020B0604020202020204" pitchFamily="34" charset="0"/>
                <a:ea typeface="Source Sans Pro" panose="020B0503030403020204" pitchFamily="34" charset="0"/>
                <a:cs typeface="Arial" panose="020B0604020202020204" pitchFamily="34" charset="0"/>
              </a:rPr>
              <a:t>The appeal will be decided by a trained Appellate Officer or designee who will be free of bias or any conflict of interest.  </a:t>
            </a:r>
          </a:p>
          <a:p>
            <a:pPr marL="0" indent="0">
              <a:buNone/>
            </a:pPr>
            <a:endParaRPr lang="en-US" sz="22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200" dirty="0">
                <a:solidFill>
                  <a:schemeClr val="bg2"/>
                </a:solidFill>
                <a:latin typeface="Arial" panose="020B0604020202020204" pitchFamily="34" charset="0"/>
                <a:ea typeface="Source Sans Pro" panose="020B0503030403020204" pitchFamily="34" charset="0"/>
                <a:cs typeface="Arial" panose="020B0604020202020204" pitchFamily="34" charset="0"/>
              </a:rPr>
              <a:t>The Appellate Officer or designee will not be the Title IX Coordinator, Investigator(s), or a member of the Hearing Board.</a:t>
            </a:r>
          </a:p>
        </p:txBody>
      </p:sp>
      <p:sp>
        <p:nvSpPr>
          <p:cNvPr id="4" name="TextBox 3">
            <a:extLst>
              <a:ext uri="{FF2B5EF4-FFF2-40B4-BE49-F238E27FC236}">
                <a16:creationId xmlns:a16="http://schemas.microsoft.com/office/drawing/2014/main" id="{CBDC87B6-CDEC-6344-AF17-46587995A916}"/>
              </a:ext>
            </a:extLst>
          </p:cNvPr>
          <p:cNvSpPr txBox="1"/>
          <p:nvPr/>
        </p:nvSpPr>
        <p:spPr>
          <a:xfrm>
            <a:off x="5114925" y="757238"/>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77240979"/>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0" y="465138"/>
            <a:ext cx="3943487" cy="2557462"/>
          </a:xfrm>
        </p:spPr>
        <p:txBody>
          <a:bodyPr anchor="t">
            <a:noAutofit/>
          </a:bodyPr>
          <a:lstStyle/>
          <a:p>
            <a:r>
              <a:rPr lang="en-US" b="1" dirty="0">
                <a:solidFill>
                  <a:srgbClr val="8C1F53"/>
                </a:solidFill>
                <a:ea typeface="Source Sans Pro" panose="020B0503030403020204" pitchFamily="34" charset="0"/>
              </a:rPr>
              <a:t>UT Title IX Policy–</a:t>
            </a:r>
            <a:br>
              <a:rPr lang="en-US" b="1" dirty="0">
                <a:solidFill>
                  <a:srgbClr val="8C1F53"/>
                </a:solidFill>
                <a:ea typeface="Source Sans Pro" panose="020B0503030403020204" pitchFamily="34" charset="0"/>
              </a:rPr>
            </a:br>
            <a:r>
              <a:rPr lang="en-US" sz="4200" b="1" dirty="0">
                <a:solidFill>
                  <a:srgbClr val="2E2026"/>
                </a:solidFill>
                <a:ea typeface="Source Sans Pro" panose="020B0503030403020204" pitchFamily="34" charset="0"/>
              </a:rPr>
              <a:t>Appeals</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710072" y="465138"/>
            <a:ext cx="7348578" cy="5715000"/>
          </a:xfrm>
        </p:spPr>
        <p:txBody>
          <a:bodyPr>
            <a:noAutofit/>
          </a:bodyPr>
          <a:lstStyle/>
          <a:p>
            <a:pPr marL="0" indent="0">
              <a:buNone/>
            </a:pPr>
            <a:r>
              <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rPr>
              <a:t>The Appellate Officer or designee has the authority to render the following decisions:</a:t>
            </a:r>
          </a:p>
          <a:p>
            <a:pPr lvl="1"/>
            <a:r>
              <a:rPr lang="en-US" sz="1600" dirty="0">
                <a:solidFill>
                  <a:schemeClr val="bg2"/>
                </a:solidFill>
                <a:latin typeface="Arial" panose="020B0604020202020204" pitchFamily="34" charset="0"/>
                <a:ea typeface="Source Sans Pro" panose="020B0503030403020204" pitchFamily="34" charset="0"/>
                <a:cs typeface="Arial" panose="020B0604020202020204" pitchFamily="34" charset="0"/>
              </a:rPr>
              <a:t>Deny the appeal based on failure to meet established appeal criteria</a:t>
            </a:r>
          </a:p>
          <a:p>
            <a:pPr lvl="1"/>
            <a:endParaRPr lang="en-US" sz="16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lvl="1"/>
            <a:r>
              <a:rPr lang="en-US" sz="1600" dirty="0">
                <a:solidFill>
                  <a:schemeClr val="bg2"/>
                </a:solidFill>
                <a:latin typeface="Arial" panose="020B0604020202020204" pitchFamily="34" charset="0"/>
                <a:ea typeface="Source Sans Pro" panose="020B0503030403020204" pitchFamily="34" charset="0"/>
                <a:cs typeface="Arial" panose="020B0604020202020204" pitchFamily="34" charset="0"/>
              </a:rPr>
              <a:t>Affirm the decision of the Title IX Coordinator and/or designee to dismiss the complaint</a:t>
            </a:r>
          </a:p>
          <a:p>
            <a:pPr lvl="1"/>
            <a:endParaRPr lang="en-US" sz="16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lvl="1"/>
            <a:r>
              <a:rPr lang="en-US" sz="1600" dirty="0">
                <a:solidFill>
                  <a:schemeClr val="bg2"/>
                </a:solidFill>
                <a:latin typeface="Arial" panose="020B0604020202020204" pitchFamily="34" charset="0"/>
                <a:ea typeface="Source Sans Pro" panose="020B0503030403020204" pitchFamily="34" charset="0"/>
                <a:cs typeface="Arial" panose="020B0604020202020204" pitchFamily="34" charset="0"/>
              </a:rPr>
              <a:t>Reinstate the formal complaint and direct the grievance process to continue where and as appropriate</a:t>
            </a:r>
          </a:p>
          <a:p>
            <a:pPr lvl="1"/>
            <a:endParaRPr lang="en-US" sz="16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lvl="1"/>
            <a:r>
              <a:rPr lang="en-US" sz="1600" dirty="0">
                <a:solidFill>
                  <a:schemeClr val="bg2"/>
                </a:solidFill>
                <a:latin typeface="Arial" panose="020B0604020202020204" pitchFamily="34" charset="0"/>
                <a:ea typeface="Source Sans Pro" panose="020B0503030403020204" pitchFamily="34" charset="0"/>
                <a:cs typeface="Arial" panose="020B0604020202020204" pitchFamily="34" charset="0"/>
              </a:rPr>
              <a:t>Affirm the decision of the hearing board</a:t>
            </a:r>
          </a:p>
          <a:p>
            <a:pPr lvl="1"/>
            <a:endParaRPr lang="en-US" sz="16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lvl="1"/>
            <a:r>
              <a:rPr lang="en-US" sz="1600" dirty="0">
                <a:solidFill>
                  <a:schemeClr val="bg2"/>
                </a:solidFill>
                <a:latin typeface="Arial" panose="020B0604020202020204" pitchFamily="34" charset="0"/>
                <a:ea typeface="Source Sans Pro" panose="020B0503030403020204" pitchFamily="34" charset="0"/>
                <a:cs typeface="Arial" panose="020B0604020202020204" pitchFamily="34" charset="0"/>
              </a:rPr>
              <a:t>Accept the appeal and refer the case to a new hearing board for re-adjudication</a:t>
            </a:r>
          </a:p>
          <a:p>
            <a:pPr marL="457200" lvl="1" indent="0">
              <a:buNone/>
            </a:pPr>
            <a:endParaRPr lang="en-US" sz="16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rPr>
              <a:t>In all appeal cases, the decision of the Appellate Officer or designee is final. The decision of the Appellate Officer or designee will be in writing, describing the result of the appeal and the rationale for the result. Parties will be notified simultaneously of the decision of the Appellate Officer or designee in writing within ten (10) business days after receipt of the appeal.</a:t>
            </a:r>
          </a:p>
        </p:txBody>
      </p:sp>
      <p:sp>
        <p:nvSpPr>
          <p:cNvPr id="4" name="TextBox 3">
            <a:extLst>
              <a:ext uri="{FF2B5EF4-FFF2-40B4-BE49-F238E27FC236}">
                <a16:creationId xmlns:a16="http://schemas.microsoft.com/office/drawing/2014/main" id="{CBDC87B6-CDEC-6344-AF17-46587995A916}"/>
              </a:ext>
            </a:extLst>
          </p:cNvPr>
          <p:cNvSpPr txBox="1"/>
          <p:nvPr/>
        </p:nvSpPr>
        <p:spPr>
          <a:xfrm>
            <a:off x="5114925" y="757238"/>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04912696"/>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55613"/>
            <a:ext cx="3315071" cy="2643187"/>
          </a:xfrm>
        </p:spPr>
        <p:txBody>
          <a:bodyPr anchor="t">
            <a:noAutofit/>
          </a:bodyPr>
          <a:lstStyle/>
          <a:p>
            <a:r>
              <a:rPr lang="en-US" b="1" dirty="0">
                <a:solidFill>
                  <a:srgbClr val="8C1F53"/>
                </a:solidFill>
                <a:ea typeface="Source Sans Pro" panose="020B0503030403020204" pitchFamily="34" charset="0"/>
              </a:rPr>
              <a:t>Your Job</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867234" y="455613"/>
            <a:ext cx="6735987" cy="5800726"/>
          </a:xfrm>
        </p:spPr>
        <p:txBody>
          <a:bodyPr>
            <a:noAutofit/>
          </a:bodyPr>
          <a:lstStyle/>
          <a:p>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Assist in determining whether University POLICY has been violated.</a:t>
            </a:r>
          </a:p>
          <a:p>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No legal determinations</a:t>
            </a:r>
          </a:p>
          <a:p>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No criminal determinations</a:t>
            </a: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 </a:t>
            </a:r>
          </a:p>
          <a:p>
            <a:pPr marL="0" indent="0">
              <a:buNone/>
            </a:pPr>
            <a:endPar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Tree>
    <p:extLst>
      <p:ext uri="{BB962C8B-B14F-4D97-AF65-F5344CB8AC3E}">
        <p14:creationId xmlns:p14="http://schemas.microsoft.com/office/powerpoint/2010/main" val="3029912618"/>
      </p:ext>
    </p:extLst>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79BAF"/>
              </a:solidFill>
              <a:effectLst/>
              <a:uLnTx/>
              <a:uFillTx/>
              <a:latin typeface="Arial" panose="020B0604020202020204"/>
              <a:ea typeface="+mn-ea"/>
              <a:cs typeface="+mn-cs"/>
            </a:endParaRPr>
          </a:p>
        </p:txBody>
      </p:sp>
      <p:sp>
        <p:nvSpPr>
          <p:cNvPr id="10" name="Freeform: Shape 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79BAF"/>
              </a:solidFill>
              <a:effectLst/>
              <a:uLnTx/>
              <a:uFillTx/>
              <a:latin typeface="Arial" panose="020B0604020202020204"/>
              <a:ea typeface="+mn-ea"/>
              <a:cs typeface="+mn-cs"/>
            </a:endParaRPr>
          </a:p>
        </p:txBody>
      </p:sp>
      <p:sp>
        <p:nvSpPr>
          <p:cNvPr id="2" name="Title 1">
            <a:extLst>
              <a:ext uri="{FF2B5EF4-FFF2-40B4-BE49-F238E27FC236}">
                <a16:creationId xmlns:a16="http://schemas.microsoft.com/office/drawing/2014/main" id="{754A5C61-24CD-6A4C-83D1-D1CDB47D0524}"/>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b="1" dirty="0">
                <a:solidFill>
                  <a:srgbClr val="8C1F53"/>
                </a:solidFill>
                <a:ea typeface="Source Sans Pro SemiBold" panose="020B0503030403020204" pitchFamily="34" charset="0"/>
              </a:rPr>
              <a:t>Receiving and Reviewing a Report</a:t>
            </a:r>
          </a:p>
        </p:txBody>
      </p:sp>
    </p:spTree>
    <p:extLst>
      <p:ext uri="{BB962C8B-B14F-4D97-AF65-F5344CB8AC3E}">
        <p14:creationId xmlns:p14="http://schemas.microsoft.com/office/powerpoint/2010/main" val="1662380271"/>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269320-06B0-2E4C-937E-1D4C286ABC9D}"/>
              </a:ext>
            </a:extLst>
          </p:cNvPr>
          <p:cNvSpPr>
            <a:spLocks noGrp="1"/>
          </p:cNvSpPr>
          <p:nvPr>
            <p:ph type="title"/>
          </p:nvPr>
        </p:nvSpPr>
        <p:spPr>
          <a:xfrm>
            <a:off x="288741" y="455613"/>
            <a:ext cx="3197545" cy="2643187"/>
          </a:xfrm>
        </p:spPr>
        <p:txBody>
          <a:bodyPr anchor="t">
            <a:noAutofit/>
          </a:bodyPr>
          <a:lstStyle/>
          <a:p>
            <a:r>
              <a:rPr lang="en-US" b="1" dirty="0">
                <a:solidFill>
                  <a:srgbClr val="8C1F53"/>
                </a:solidFill>
                <a:ea typeface="Source Sans Pro" panose="020B0503030403020204" pitchFamily="34" charset="0"/>
              </a:rPr>
              <a:t>Does this fall under Title IX?</a:t>
            </a:r>
          </a:p>
        </p:txBody>
      </p:sp>
      <p:sp>
        <p:nvSpPr>
          <p:cNvPr id="3" name="Content Placeholder 2">
            <a:extLst>
              <a:ext uri="{FF2B5EF4-FFF2-40B4-BE49-F238E27FC236}">
                <a16:creationId xmlns:a16="http://schemas.microsoft.com/office/drawing/2014/main" id="{F6163B3C-914E-B24D-A395-309CF3AC9500}"/>
              </a:ext>
            </a:extLst>
          </p:cNvPr>
          <p:cNvSpPr>
            <a:spLocks noGrp="1"/>
          </p:cNvSpPr>
          <p:nvPr>
            <p:ph sz="half" idx="1"/>
          </p:nvPr>
        </p:nvSpPr>
        <p:spPr>
          <a:xfrm>
            <a:off x="4867234" y="455613"/>
            <a:ext cx="6735987" cy="5800726"/>
          </a:xfrm>
        </p:spPr>
        <p:txBody>
          <a:bodyPr>
            <a:noAutofit/>
          </a:bodyPr>
          <a:lstStyle/>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A determination on Title IX jurisdiction is required before the initiation of any Title IX formal resolution options. </a:t>
            </a:r>
          </a:p>
          <a:p>
            <a:pPr marL="0" indent="0">
              <a:buNone/>
            </a:pPr>
            <a:endPar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Whether a Title IX formal complaint and alleged prohibited conduct is within the scope of the Title IX Policy is based on the following factors:</a:t>
            </a:r>
          </a:p>
          <a:p>
            <a:pPr marL="457200" indent="-457200">
              <a:buFont typeface="+mj-lt"/>
              <a:buAutoNum type="arabicPeriod"/>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Whether the alleged prohibited conduct, if proven, meets the definition of prohibited Sexual Harassment within the Title IX Policy.</a:t>
            </a:r>
          </a:p>
          <a:p>
            <a:pPr marL="457200" indent="-457200">
              <a:buFont typeface="+mj-lt"/>
              <a:buAutoNum type="arabicPeriod"/>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Whether the alleged conduct occurred in the University’s education program or activity; </a:t>
            </a:r>
            <a:r>
              <a:rPr lang="en-US" sz="2400" b="1" dirty="0">
                <a:solidFill>
                  <a:schemeClr val="bg2"/>
                </a:solidFill>
                <a:latin typeface="Arial" panose="020B0604020202020204" pitchFamily="34" charset="0"/>
                <a:ea typeface="Source Sans Pro" panose="020B0503030403020204" pitchFamily="34" charset="0"/>
                <a:cs typeface="Arial" panose="020B0604020202020204" pitchFamily="34" charset="0"/>
              </a:rPr>
              <a:t>and</a:t>
            </a:r>
          </a:p>
          <a:p>
            <a:pPr marL="457200" indent="-457200">
              <a:buFont typeface="+mj-lt"/>
              <a:buAutoNum type="arabicPeriod"/>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Whether the alleged conduct occurred against a person in the United States.</a:t>
            </a:r>
          </a:p>
          <a:p>
            <a:pPr marL="0" indent="0">
              <a:buNone/>
            </a:pPr>
            <a:r>
              <a:rPr lang="en-US" sz="2400" dirty="0">
                <a:solidFill>
                  <a:schemeClr val="bg2"/>
                </a:solidFill>
                <a:latin typeface="Arial" panose="020B0604020202020204" pitchFamily="34" charset="0"/>
                <a:ea typeface="Source Sans Pro" panose="020B0503030403020204" pitchFamily="34" charset="0"/>
                <a:cs typeface="Arial" panose="020B0604020202020204" pitchFamily="34" charset="0"/>
              </a:rPr>
              <a:t> </a:t>
            </a:r>
          </a:p>
          <a:p>
            <a:pPr marL="0" indent="0">
              <a:buNone/>
            </a:pPr>
            <a:endParaRPr lang="en-US" sz="2000" dirty="0">
              <a:solidFill>
                <a:schemeClr val="bg2"/>
              </a:solidFill>
              <a:latin typeface="Arial" panose="020B0604020202020204" pitchFamily="34" charset="0"/>
              <a:ea typeface="Source Sans Pro" panose="020B0503030403020204" pitchFamily="34" charset="0"/>
              <a:cs typeface="Arial" panose="020B0604020202020204" pitchFamily="34" charset="0"/>
            </a:endParaRPr>
          </a:p>
        </p:txBody>
      </p:sp>
    </p:spTree>
    <p:extLst>
      <p:ext uri="{BB962C8B-B14F-4D97-AF65-F5344CB8AC3E}">
        <p14:creationId xmlns:p14="http://schemas.microsoft.com/office/powerpoint/2010/main" val="469145283"/>
      </p:ext>
    </p:extLst>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UECAT BRAND COLORS">
      <a:dk1>
        <a:srgbClr val="9D436A"/>
      </a:dk1>
      <a:lt1>
        <a:srgbClr val="C79BAF"/>
      </a:lt1>
      <a:dk2>
        <a:srgbClr val="FFFFFF"/>
      </a:dk2>
      <a:lt2>
        <a:srgbClr val="E7E6E6"/>
      </a:lt2>
      <a:accent1>
        <a:srgbClr val="3C2B32"/>
      </a:accent1>
      <a:accent2>
        <a:srgbClr val="8A2F57"/>
      </a:accent2>
      <a:accent3>
        <a:srgbClr val="EBEBEB"/>
      </a:accent3>
      <a:accent4>
        <a:srgbClr val="C79BAF"/>
      </a:accent4>
      <a:accent5>
        <a:srgbClr val="FFFFFF"/>
      </a:accent5>
      <a:accent6>
        <a:srgbClr val="2E2026"/>
      </a:accent6>
      <a:hlink>
        <a:srgbClr val="C79BAF"/>
      </a:hlink>
      <a:folHlink>
        <a:srgbClr val="9D436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T Training_Aug 19, 2022" id="{B8179C6D-9F2B-AA44-8B19-C1E99DFF8F43}" vid="{05EF388C-D291-564F-BEC3-EC5E1065FE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748</TotalTime>
  <Words>4884</Words>
  <Application>Microsoft Office PowerPoint</Application>
  <PresentationFormat>Widescreen</PresentationFormat>
  <Paragraphs>322</Paragraphs>
  <Slides>66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66</vt:i4>
      </vt:variant>
    </vt:vector>
  </HeadingPairs>
  <TitlesOfParts>
    <vt:vector size="71" baseType="lpstr">
      <vt:lpstr>Arial</vt:lpstr>
      <vt:lpstr>Calibri</vt:lpstr>
      <vt:lpstr>Source Sans Pro</vt:lpstr>
      <vt:lpstr>Source Sans Pro SemiBold</vt:lpstr>
      <vt:lpstr>Office Theme</vt:lpstr>
      <vt:lpstr>PowerPoint Presentation</vt:lpstr>
      <vt:lpstr>Title IX</vt:lpstr>
      <vt:lpstr>PowerPoint Presentation</vt:lpstr>
      <vt:lpstr>PowerPoint Presentation</vt:lpstr>
      <vt:lpstr>PowerPoint Presentation</vt:lpstr>
      <vt:lpstr>Proposed Regulations</vt:lpstr>
      <vt:lpstr>Your Job</vt:lpstr>
      <vt:lpstr>Receiving and Reviewing a Report</vt:lpstr>
      <vt:lpstr>Does this fall under Title IX?</vt:lpstr>
      <vt:lpstr>Does this fall under Title IX?</vt:lpstr>
      <vt:lpstr>UT Title IX Policy</vt:lpstr>
      <vt:lpstr>Does this fall under Title IX?</vt:lpstr>
      <vt:lpstr>UT Title IX Policy</vt:lpstr>
      <vt:lpstr>Information  Session</vt:lpstr>
      <vt:lpstr>UT Title IX Policy– Retaliation</vt:lpstr>
      <vt:lpstr>UT Title IX Policy–Information Session</vt:lpstr>
      <vt:lpstr>UT Title IX Policy–Information Session</vt:lpstr>
      <vt:lpstr>UT Title IX Policy– Supportive Measures</vt:lpstr>
      <vt:lpstr>UT Title IX Policy– Supportive Measures</vt:lpstr>
      <vt:lpstr>UT Title IX Policy– Emergency Removal</vt:lpstr>
      <vt:lpstr>The Formal Complaint</vt:lpstr>
      <vt:lpstr>UT Title IX Policy– Formal Complaint</vt:lpstr>
      <vt:lpstr>UT Title IX Policy– Dating Violence</vt:lpstr>
      <vt:lpstr>UT Title IX Policy– Sexual Assault</vt:lpstr>
      <vt:lpstr>UT Title IX Policy– Notice</vt:lpstr>
      <vt:lpstr>UT Title IX Policy– Notice</vt:lpstr>
      <vt:lpstr>UT Title IX Policy– Notice </vt:lpstr>
      <vt:lpstr>Cross Claim</vt:lpstr>
      <vt:lpstr>UT Title IX Policy– Consolidation of Formal Complaints</vt:lpstr>
      <vt:lpstr>“Same facts or circumstances”</vt:lpstr>
      <vt:lpstr>Notice of Allegations</vt:lpstr>
      <vt:lpstr>UT Title IX Policy– Notice of Allegations</vt:lpstr>
      <vt:lpstr>Investigative Interviews</vt:lpstr>
      <vt:lpstr>UT Title IX Policy– Investigative Interviews</vt:lpstr>
      <vt:lpstr>UT Title IX Policy– Advisors</vt:lpstr>
      <vt:lpstr>Preliminary Investigative Report</vt:lpstr>
      <vt:lpstr>UT Title IX Policy– Preliminary Investigative Report</vt:lpstr>
      <vt:lpstr>UT Title IX Policy– Preliminary Investigative Report</vt:lpstr>
      <vt:lpstr>Final Investigative Report</vt:lpstr>
      <vt:lpstr>UT Title IX Policy– Final Investigative Report</vt:lpstr>
      <vt:lpstr>UT Title IX Policy– Final Investigative Report</vt:lpstr>
      <vt:lpstr>Hearing</vt:lpstr>
      <vt:lpstr>UT Title IX Policy– Hearing</vt:lpstr>
      <vt:lpstr>UT Title IX Policy– Hearing</vt:lpstr>
      <vt:lpstr>UT Title IX Policy– Hearing</vt:lpstr>
      <vt:lpstr>UT Title IX Policy– Hearing</vt:lpstr>
      <vt:lpstr>UT Title IX Policy– Hearing</vt:lpstr>
      <vt:lpstr>UT Title IX Policy– Hearing </vt:lpstr>
      <vt:lpstr>UT Title IX Policy– Hearing</vt:lpstr>
      <vt:lpstr>UT Title IX Policy– Hearing</vt:lpstr>
      <vt:lpstr>UT Title IX Policy– Hearing</vt:lpstr>
      <vt:lpstr>Determination Regarding Responsibility</vt:lpstr>
      <vt:lpstr>UT Title IX Policy– Determination Regarding Responsibility</vt:lpstr>
      <vt:lpstr>UT Title IX Policy– Determination Regarding Responsibility</vt:lpstr>
      <vt:lpstr>UT Title IX Policy– Determination Regarding Responsibility</vt:lpstr>
      <vt:lpstr>Sanctioning</vt:lpstr>
      <vt:lpstr>UT Title IX Policy– Sanctioning</vt:lpstr>
      <vt:lpstr>Written Notice of Outcome</vt:lpstr>
      <vt:lpstr>UT Title IX Policy– Written Notice of Outcome</vt:lpstr>
      <vt:lpstr>UT Title IX Policy– Written Notice of Outcome</vt:lpstr>
      <vt:lpstr>Appeals</vt:lpstr>
      <vt:lpstr>UT Title IX Policy– Appeals</vt:lpstr>
      <vt:lpstr>UT Title IX Policy– Appeals</vt:lpstr>
      <vt:lpstr>UT Title IX Policy– Appeals</vt:lpstr>
      <vt:lpstr>UT Title IX Policy– Appeals</vt:lpstr>
      <vt:lpstr>UT Title IX Policy– Appeals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Tampa: Title IX Training</dc:title>
  <dc:creator>Claire Hall</dc:creator>
  <cp:keywords>University, of, Tampa, Title, IX, Training, Claire, Hall</cp:keywords>
  <cp:lastModifiedBy>Asia Brown</cp:lastModifiedBy>
  <cp:revision>11</cp:revision>
  <dcterms:created xsi:type="dcterms:W3CDTF">2022-08-19T01:01:19Z</dcterms:created>
  <dcterms:modified xsi:type="dcterms:W3CDTF">2023-11-21T15:12:45Z</dcterms:modified>
</cp:coreProperties>
</file>